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7" r:id="rId2"/>
    <p:sldId id="287" r:id="rId3"/>
    <p:sldId id="335" r:id="rId4"/>
    <p:sldId id="288" r:id="rId5"/>
    <p:sldId id="336" r:id="rId6"/>
    <p:sldId id="347" r:id="rId7"/>
    <p:sldId id="258" r:id="rId8"/>
    <p:sldId id="259" r:id="rId9"/>
    <p:sldId id="309" r:id="rId10"/>
    <p:sldId id="310" r:id="rId11"/>
    <p:sldId id="311" r:id="rId12"/>
    <p:sldId id="349" r:id="rId13"/>
    <p:sldId id="340" r:id="rId14"/>
    <p:sldId id="342" r:id="rId15"/>
    <p:sldId id="312" r:id="rId16"/>
    <p:sldId id="313" r:id="rId17"/>
    <p:sldId id="262" r:id="rId18"/>
    <p:sldId id="328" r:id="rId19"/>
    <p:sldId id="289" r:id="rId20"/>
    <p:sldId id="290" r:id="rId21"/>
    <p:sldId id="291" r:id="rId22"/>
    <p:sldId id="292" r:id="rId23"/>
    <p:sldId id="341" r:id="rId24"/>
    <p:sldId id="266" r:id="rId25"/>
    <p:sldId id="268" r:id="rId26"/>
    <p:sldId id="337" r:id="rId27"/>
    <p:sldId id="338" r:id="rId28"/>
    <p:sldId id="279" r:id="rId29"/>
    <p:sldId id="325" r:id="rId30"/>
    <p:sldId id="339" r:id="rId31"/>
    <p:sldId id="269" r:id="rId32"/>
    <p:sldId id="270" r:id="rId33"/>
    <p:sldId id="272" r:id="rId34"/>
    <p:sldId id="323" r:id="rId35"/>
    <p:sldId id="334" r:id="rId36"/>
  </p:sldIdLst>
  <p:sldSz cx="9144000" cy="6858000" type="screen4x3"/>
  <p:notesSz cx="6851650" cy="939165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1A40"/>
    <a:srgbClr val="FF0066"/>
    <a:srgbClr val="FFFFFF"/>
    <a:srgbClr val="D21A40"/>
    <a:srgbClr val="000000"/>
    <a:srgbClr val="D6FEFD"/>
    <a:srgbClr val="C1FDFC"/>
    <a:srgbClr val="AAFCFA"/>
    <a:srgbClr val="F2BDB4"/>
    <a:srgbClr val="A529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0"/>
    <p:restoredTop sz="74750"/>
  </p:normalViewPr>
  <p:slideViewPr>
    <p:cSldViewPr>
      <p:cViewPr varScale="1">
        <p:scale>
          <a:sx n="47" d="100"/>
          <a:sy n="47" d="100"/>
        </p:scale>
        <p:origin x="271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28" y="-90"/>
      </p:cViewPr>
      <p:guideLst>
        <p:guide orient="horz" pos="2958"/>
        <p:guide pos="2158"/>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68625" cy="4699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75779" name="Rectangle 3"/>
          <p:cNvSpPr>
            <a:spLocks noGrp="1" noChangeArrowheads="1"/>
          </p:cNvSpPr>
          <p:nvPr>
            <p:ph type="dt" sz="quarter" idx="1"/>
          </p:nvPr>
        </p:nvSpPr>
        <p:spPr bwMode="auto">
          <a:xfrm>
            <a:off x="3883025" y="0"/>
            <a:ext cx="2968625" cy="4699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GB"/>
          </a:p>
        </p:txBody>
      </p:sp>
      <p:sp>
        <p:nvSpPr>
          <p:cNvPr id="75780" name="Rectangle 4"/>
          <p:cNvSpPr>
            <a:spLocks noGrp="1" noChangeArrowheads="1"/>
          </p:cNvSpPr>
          <p:nvPr>
            <p:ph type="ftr" sz="quarter" idx="2"/>
          </p:nvPr>
        </p:nvSpPr>
        <p:spPr bwMode="auto">
          <a:xfrm>
            <a:off x="0" y="8921750"/>
            <a:ext cx="2968625" cy="4699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75781" name="Rectangle 5"/>
          <p:cNvSpPr>
            <a:spLocks noGrp="1" noChangeArrowheads="1"/>
          </p:cNvSpPr>
          <p:nvPr>
            <p:ph type="sldNum" sz="quarter" idx="3"/>
          </p:nvPr>
        </p:nvSpPr>
        <p:spPr bwMode="auto">
          <a:xfrm>
            <a:off x="3883025" y="8921750"/>
            <a:ext cx="2968625" cy="4699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8BA6E7D-3251-3E4F-A4CD-7D665BDE1816}" type="slidenum">
              <a:rPr lang="en-GB" altLang="en-US"/>
              <a:pPr>
                <a:defRPr/>
              </a:pPr>
              <a:t>‹#›</a:t>
            </a:fld>
            <a:endParaRPr lang="en-GB" altLang="en-US"/>
          </a:p>
        </p:txBody>
      </p:sp>
    </p:spTree>
    <p:extLst>
      <p:ext uri="{BB962C8B-B14F-4D97-AF65-F5344CB8AC3E}">
        <p14:creationId xmlns:p14="http://schemas.microsoft.com/office/powerpoint/2010/main" val="418414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68625" cy="4699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5123" name="Rectangle 3"/>
          <p:cNvSpPr>
            <a:spLocks noGrp="1" noChangeArrowheads="1"/>
          </p:cNvSpPr>
          <p:nvPr>
            <p:ph type="dt" idx="1"/>
          </p:nvPr>
        </p:nvSpPr>
        <p:spPr bwMode="auto">
          <a:xfrm>
            <a:off x="3883025" y="0"/>
            <a:ext cx="2968625" cy="4699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077913" y="703263"/>
            <a:ext cx="4697412" cy="35226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912813" y="4460875"/>
            <a:ext cx="5026025" cy="4225925"/>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921750"/>
            <a:ext cx="2968625" cy="4699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5127" name="Rectangle 7"/>
          <p:cNvSpPr>
            <a:spLocks noGrp="1" noChangeArrowheads="1"/>
          </p:cNvSpPr>
          <p:nvPr>
            <p:ph type="sldNum" sz="quarter" idx="5"/>
          </p:nvPr>
        </p:nvSpPr>
        <p:spPr bwMode="auto">
          <a:xfrm>
            <a:off x="3883025" y="8921750"/>
            <a:ext cx="2968625" cy="4699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0E10-AB8B-B54D-A47E-77507DBD015B}" type="slidenum">
              <a:rPr lang="en-GB" altLang="en-US"/>
              <a:pPr>
                <a:defRPr/>
              </a:pPr>
              <a:t>‹#›</a:t>
            </a:fld>
            <a:endParaRPr lang="en-GB" altLang="en-US"/>
          </a:p>
        </p:txBody>
      </p:sp>
    </p:spTree>
    <p:extLst>
      <p:ext uri="{BB962C8B-B14F-4D97-AF65-F5344CB8AC3E}">
        <p14:creationId xmlns:p14="http://schemas.microsoft.com/office/powerpoint/2010/main" val="1271552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645AF5AB-5C71-9C42-8D02-4C240A7DD419}" type="slidenum">
              <a:rPr lang="en-GB" altLang="en-US"/>
              <a:pPr>
                <a:spcBef>
                  <a:spcPct val="0"/>
                </a:spcBef>
              </a:pPr>
              <a:t>1</a:t>
            </a:fld>
            <a:endParaRPr lang="en-GB" altLang="en-US"/>
          </a:p>
        </p:txBody>
      </p:sp>
      <p:sp>
        <p:nvSpPr>
          <p:cNvPr id="16386" name="Rectangle 2"/>
          <p:cNvSpPr>
            <a:spLocks noGrp="1" noRot="1" noChangeAspect="1" noChangeArrowheads="1" noTextEdit="1"/>
          </p:cNvSpPr>
          <p:nvPr>
            <p:ph type="sldImg"/>
          </p:nvPr>
        </p:nvSpPr>
        <p:spPr>
          <a:ln/>
        </p:spPr>
      </p:sp>
      <p:sp>
        <p:nvSpPr>
          <p:cNvPr id="16387"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ea typeface="ＭＳ Ｐゴシック" charset="-128"/>
              </a:rPr>
              <a:t>Love Protects:  Healing the Wounds of Emotional Abus</a:t>
            </a:r>
          </a:p>
        </p:txBody>
      </p:sp>
    </p:spTree>
    <p:extLst>
      <p:ext uri="{BB962C8B-B14F-4D97-AF65-F5344CB8AC3E}">
        <p14:creationId xmlns:p14="http://schemas.microsoft.com/office/powerpoint/2010/main" val="459172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05A393F1-C0C9-9241-A215-C1EEDDAAA4F9}" type="slidenum">
              <a:rPr lang="en-GB" altLang="en-US"/>
              <a:pPr>
                <a:spcBef>
                  <a:spcPct val="0"/>
                </a:spcBef>
              </a:pPr>
              <a:t>10</a:t>
            </a:fld>
            <a:endParaRPr lang="en-GB" alt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ea typeface="ＭＳ Ｐゴシック" charset="-128"/>
              </a:rPr>
              <a:t>What is Emotional Abuse?</a:t>
            </a:r>
          </a:p>
          <a:p>
            <a:pPr eaLnBrk="1" hangingPunct="1"/>
            <a:endParaRPr lang="en-GB" altLang="en-US" b="1" dirty="0">
              <a:ea typeface="ＭＳ Ｐゴシック" charset="-128"/>
            </a:endParaRPr>
          </a:p>
          <a:p>
            <a:pPr eaLnBrk="1" hangingPunct="1">
              <a:buFont typeface="Wingdings" charset="2"/>
              <a:buChar char="Ø"/>
            </a:pPr>
            <a:r>
              <a:rPr lang="en-GB" altLang="en-US" sz="800" b="1" dirty="0">
                <a:ea typeface="ＭＳ Ｐゴシック" charset="-128"/>
              </a:rPr>
              <a:t>Referred to as “psychological maltreatment.”</a:t>
            </a:r>
          </a:p>
          <a:p>
            <a:pPr eaLnBrk="1" hangingPunct="1">
              <a:buFont typeface="Wingdings" charset="2"/>
              <a:buChar char="Ø"/>
            </a:pPr>
            <a:r>
              <a:rPr lang="en-GB" altLang="en-US" sz="800" b="1" dirty="0">
                <a:ea typeface="ＭＳ Ｐゴシック" charset="-128"/>
              </a:rPr>
              <a:t>A kind of battering which doesn’t leave evidence as compared to physical bruises.</a:t>
            </a:r>
          </a:p>
          <a:p>
            <a:pPr eaLnBrk="1" hangingPunct="1">
              <a:buFont typeface="Wingdings" charset="2"/>
              <a:buChar char="Ø"/>
            </a:pPr>
            <a:r>
              <a:rPr lang="en-GB" altLang="en-US" sz="800" b="1" dirty="0">
                <a:ea typeface="ＭＳ Ｐゴシック" charset="-128"/>
              </a:rPr>
              <a:t>Perpetrator uses intimidation, humiliation, isolation neglect, and fear to diminish victim’s sense of self.</a:t>
            </a:r>
          </a:p>
          <a:p>
            <a:pPr eaLnBrk="1" hangingPunct="1"/>
            <a:endParaRPr lang="en-GB" altLang="en-US" dirty="0">
              <a:ea typeface="ＭＳ Ｐゴシック" charset="-128"/>
            </a:endParaRPr>
          </a:p>
        </p:txBody>
      </p:sp>
    </p:spTree>
    <p:extLst>
      <p:ext uri="{BB962C8B-B14F-4D97-AF65-F5344CB8AC3E}">
        <p14:creationId xmlns:p14="http://schemas.microsoft.com/office/powerpoint/2010/main" val="2218232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5D7A1E4-29FA-B34E-ACA2-3FE515A908A8}" type="slidenum">
              <a:rPr lang="en-GB" altLang="en-US"/>
              <a:pPr>
                <a:spcBef>
                  <a:spcPct val="0"/>
                </a:spcBef>
              </a:pPr>
              <a:t>11</a:t>
            </a:fld>
            <a:endParaRPr lang="en-GB" altLang="en-US"/>
          </a:p>
        </p:txBody>
      </p:sp>
      <p:sp>
        <p:nvSpPr>
          <p:cNvPr id="40962"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pPr eaLnBrk="1" hangingPunct="1">
              <a:defRPr/>
            </a:pPr>
            <a:endParaRPr lang="en-GB" dirty="0" smtClean="0">
              <a:cs typeface="+mn-cs"/>
            </a:endParaRPr>
          </a:p>
          <a:p>
            <a:pPr eaLnBrk="1" hangingPunct="1">
              <a:defRPr/>
            </a:pPr>
            <a:r>
              <a:rPr lang="en-GB" altLang="en-US" b="1" dirty="0" smtClean="0"/>
              <a:t>What Does Emotional Abuse Include?</a:t>
            </a:r>
            <a:endParaRPr lang="en-GB" dirty="0" smtClean="0">
              <a:cs typeface="+mn-cs"/>
            </a:endParaRPr>
          </a:p>
          <a:p>
            <a:pPr marL="628650" lvl="1" indent="-171450" eaLnBrk="1" hangingPunct="1">
              <a:buFont typeface="Arial" charset="0"/>
              <a:buChar char="•"/>
              <a:defRPr/>
            </a:pPr>
            <a:r>
              <a:rPr lang="en-GB" b="1" dirty="0" smtClean="0"/>
              <a:t>Ignoring</a:t>
            </a:r>
          </a:p>
          <a:p>
            <a:pPr marL="628650" lvl="1" indent="-171450" eaLnBrk="1" hangingPunct="1">
              <a:buFont typeface="Arial" charset="0"/>
              <a:buChar char="•"/>
              <a:defRPr/>
            </a:pPr>
            <a:r>
              <a:rPr lang="en-GB" b="1" dirty="0" smtClean="0"/>
              <a:t>Rejecting</a:t>
            </a:r>
          </a:p>
          <a:p>
            <a:pPr marL="628650" lvl="1" indent="-171450" eaLnBrk="1" hangingPunct="1">
              <a:buFont typeface="Arial" charset="0"/>
              <a:buChar char="•"/>
              <a:defRPr/>
            </a:pPr>
            <a:r>
              <a:rPr lang="en-GB" b="1" dirty="0" smtClean="0"/>
              <a:t>Isolating</a:t>
            </a:r>
          </a:p>
          <a:p>
            <a:pPr marL="628650" lvl="1" indent="-171450" eaLnBrk="1" hangingPunct="1">
              <a:buFont typeface="Arial" charset="0"/>
              <a:buChar char="•"/>
              <a:defRPr/>
            </a:pPr>
            <a:r>
              <a:rPr lang="en-GB" b="1" dirty="0" smtClean="0"/>
              <a:t>Verbally assaulting</a:t>
            </a:r>
          </a:p>
          <a:p>
            <a:pPr marL="628650" lvl="1" indent="-171450" eaLnBrk="1" hangingPunct="1">
              <a:buFont typeface="Arial" charset="0"/>
              <a:buChar char="•"/>
              <a:defRPr/>
            </a:pPr>
            <a:r>
              <a:rPr lang="en-GB" b="1" dirty="0" smtClean="0"/>
              <a:t>Terrorizing  </a:t>
            </a:r>
          </a:p>
          <a:p>
            <a:pPr marL="628650" lvl="1" indent="-171450" eaLnBrk="1" hangingPunct="1">
              <a:buFont typeface="Arial" charset="0"/>
              <a:buChar char="•"/>
              <a:defRPr/>
            </a:pPr>
            <a:r>
              <a:rPr lang="en-GB" b="1" dirty="0" smtClean="0"/>
              <a:t>Neglecting to care for the child</a:t>
            </a:r>
          </a:p>
          <a:p>
            <a:pPr marL="628650" lvl="1" indent="-171450" eaLnBrk="1" hangingPunct="1">
              <a:buFont typeface="Arial" charset="0"/>
              <a:buChar char="•"/>
              <a:defRPr/>
            </a:pPr>
            <a:r>
              <a:rPr lang="en-GB" b="1" dirty="0" smtClean="0"/>
              <a:t>Shaming the victim</a:t>
            </a:r>
          </a:p>
          <a:p>
            <a:pPr marL="628650" lvl="1" indent="-171450" eaLnBrk="1" hangingPunct="1">
              <a:buFont typeface="Arial" charset="0"/>
              <a:buChar char="•"/>
              <a:defRPr/>
            </a:pPr>
            <a:r>
              <a:rPr lang="en-GB" b="1" dirty="0" smtClean="0"/>
              <a:t>Bullying </a:t>
            </a:r>
          </a:p>
          <a:p>
            <a:pPr marL="628650" lvl="1" indent="-171450" eaLnBrk="1" hangingPunct="1">
              <a:buFont typeface="Arial" charset="0"/>
              <a:buChar char="•"/>
              <a:defRPr/>
            </a:pPr>
            <a:endParaRPr lang="en-GB" b="1" dirty="0" smtClean="0"/>
          </a:p>
          <a:p>
            <a:pPr marL="171450" indent="-171450" eaLnBrk="1" hangingPunct="1">
              <a:buFont typeface="Arial" charset="0"/>
              <a:buChar char="•"/>
              <a:defRPr/>
            </a:pPr>
            <a:endParaRPr lang="en-GB" dirty="0" smtClean="0">
              <a:cs typeface="+mn-cs"/>
            </a:endParaRPr>
          </a:p>
        </p:txBody>
      </p:sp>
    </p:spTree>
    <p:extLst>
      <p:ext uri="{BB962C8B-B14F-4D97-AF65-F5344CB8AC3E}">
        <p14:creationId xmlns:p14="http://schemas.microsoft.com/office/powerpoint/2010/main" val="834175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4D35E39-3566-B546-9116-F3AC35B53D7E}" type="slidenum">
              <a:rPr lang="en-GB" altLang="en-US"/>
              <a:pPr>
                <a:spcBef>
                  <a:spcPct val="0"/>
                </a:spcBef>
              </a:pPr>
              <a:t>13</a:t>
            </a:fld>
            <a:endParaRPr lang="en-GB" altLang="en-US"/>
          </a:p>
        </p:txBody>
      </p:sp>
      <p:sp>
        <p:nvSpPr>
          <p:cNvPr id="44034" name="Rectangle 1026"/>
          <p:cNvSpPr>
            <a:spLocks noGrp="1" noRot="1" noChangeAspect="1" noChangeArrowheads="1" noTextEdit="1"/>
          </p:cNvSpPr>
          <p:nvPr>
            <p:ph type="sldImg"/>
          </p:nvPr>
        </p:nvSpPr>
        <p:spPr>
          <a:ln/>
        </p:spPr>
      </p:sp>
      <p:sp>
        <p:nvSpPr>
          <p:cNvPr id="147459" name="Rectangle 1027"/>
          <p:cNvSpPr>
            <a:spLocks noGrp="1" noChangeArrowheads="1"/>
          </p:cNvSpPr>
          <p:nvPr>
            <p:ph type="body" idx="1"/>
          </p:nvPr>
        </p:nvSpPr>
        <p:spPr/>
        <p:txBody>
          <a:bodyPr/>
          <a:lstStyle/>
          <a:p>
            <a:pPr eaLnBrk="1" hangingPunct="1">
              <a:defRPr/>
            </a:pPr>
            <a:r>
              <a:rPr lang="en-GB" altLang="en-US" b="1" dirty="0" smtClean="0"/>
              <a:t>Possible Signs of Emotional Abuse</a:t>
            </a:r>
          </a:p>
          <a:p>
            <a:pPr eaLnBrk="1" hangingPunct="1">
              <a:defRPr/>
            </a:pPr>
            <a:endParaRPr lang="en-GB" b="1" dirty="0" smtClean="0">
              <a:cs typeface="+mn-cs"/>
            </a:endParaRPr>
          </a:p>
          <a:p>
            <a:pPr lvl="1" eaLnBrk="1" hangingPunct="1">
              <a:buFont typeface="Wingdings" charset="0"/>
              <a:buChar char="Ø"/>
              <a:defRPr/>
            </a:pPr>
            <a:r>
              <a:rPr lang="en-GB" sz="2600" b="1" dirty="0" smtClean="0"/>
              <a:t>Unusual fears (of certain people, of going home, etc.)</a:t>
            </a:r>
          </a:p>
          <a:p>
            <a:pPr lvl="1" eaLnBrk="1" hangingPunct="1">
              <a:buFont typeface="Wingdings" charset="0"/>
              <a:buChar char="Ø"/>
              <a:defRPr/>
            </a:pPr>
            <a:r>
              <a:rPr lang="en-GB" sz="2600" b="1" dirty="0" smtClean="0"/>
              <a:t>Aggressive or withdrawn behaviour</a:t>
            </a:r>
          </a:p>
          <a:p>
            <a:pPr lvl="1" eaLnBrk="1" hangingPunct="1">
              <a:buFont typeface="Wingdings" charset="0"/>
              <a:buChar char="Ø"/>
              <a:defRPr/>
            </a:pPr>
            <a:r>
              <a:rPr lang="en-GB" sz="2600" b="1" dirty="0" smtClean="0"/>
              <a:t>Craving for attention (Inappropriate relations with adults/peers)</a:t>
            </a:r>
          </a:p>
          <a:p>
            <a:pPr lvl="1" eaLnBrk="1" hangingPunct="1">
              <a:buFont typeface="Wingdings" charset="0"/>
              <a:buChar char="Ø"/>
              <a:defRPr/>
            </a:pPr>
            <a:r>
              <a:rPr lang="en-GB" sz="2600" b="1" dirty="0" smtClean="0"/>
              <a:t>Lack of concentration</a:t>
            </a:r>
          </a:p>
          <a:p>
            <a:pPr lvl="1" eaLnBrk="1" hangingPunct="1">
              <a:buFont typeface="Wingdings" charset="0"/>
              <a:buChar char="Ø"/>
              <a:defRPr/>
            </a:pPr>
            <a:r>
              <a:rPr lang="en-GB" sz="2600" b="1" dirty="0" smtClean="0"/>
              <a:t>Hunger, begging for food, stealing</a:t>
            </a:r>
          </a:p>
          <a:p>
            <a:pPr lvl="1" eaLnBrk="1" hangingPunct="1">
              <a:buFont typeface="Wingdings" charset="0"/>
              <a:buChar char="Ø"/>
              <a:defRPr/>
            </a:pPr>
            <a:r>
              <a:rPr lang="en-GB" sz="2600" b="1" dirty="0" smtClean="0"/>
              <a:t>Frequent tardiness or absence from school</a:t>
            </a:r>
          </a:p>
          <a:p>
            <a:pPr lvl="1" eaLnBrk="1" hangingPunct="1">
              <a:buFont typeface="Wingdings" charset="0"/>
              <a:buChar char="Ø"/>
              <a:defRPr/>
            </a:pPr>
            <a:r>
              <a:rPr lang="en-GB" sz="2600" b="1" dirty="0" smtClean="0"/>
              <a:t>Sudden under-achievement</a:t>
            </a:r>
          </a:p>
          <a:p>
            <a:pPr eaLnBrk="1" hangingPunct="1">
              <a:buFont typeface="Wingdings" charset="0"/>
              <a:buChar char="Ø"/>
              <a:defRPr/>
            </a:pPr>
            <a:endParaRPr lang="en-GB" sz="2800" b="1" dirty="0" smtClean="0"/>
          </a:p>
          <a:p>
            <a:pPr eaLnBrk="1" hangingPunct="1">
              <a:defRPr/>
            </a:pPr>
            <a:endParaRPr lang="en-GB" b="1" dirty="0" smtClean="0">
              <a:cs typeface="+mn-cs"/>
            </a:endParaRPr>
          </a:p>
          <a:p>
            <a:pPr eaLnBrk="1" hangingPunct="1">
              <a:defRPr/>
            </a:pPr>
            <a:endParaRPr lang="en-GB" dirty="0" smtClean="0">
              <a:cs typeface="+mn-cs"/>
            </a:endParaRPr>
          </a:p>
        </p:txBody>
      </p:sp>
    </p:spTree>
    <p:extLst>
      <p:ext uri="{BB962C8B-B14F-4D97-AF65-F5344CB8AC3E}">
        <p14:creationId xmlns:p14="http://schemas.microsoft.com/office/powerpoint/2010/main" val="2424730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AF4CFF2-FDB3-4F44-AE44-957A07FAE046}" type="slidenum">
              <a:rPr lang="en-GB" altLang="en-US"/>
              <a:pPr>
                <a:spcBef>
                  <a:spcPct val="0"/>
                </a:spcBef>
              </a:pPr>
              <a:t>14</a:t>
            </a:fld>
            <a:endParaRPr lang="en-GB" altLang="en-US"/>
          </a:p>
        </p:txBody>
      </p:sp>
      <p:sp>
        <p:nvSpPr>
          <p:cNvPr id="46082" name="Rectangle 1026"/>
          <p:cNvSpPr>
            <a:spLocks noGrp="1" noRot="1" noChangeAspect="1" noChangeArrowheads="1" noTextEdit="1"/>
          </p:cNvSpPr>
          <p:nvPr>
            <p:ph type="sldImg"/>
          </p:nvPr>
        </p:nvSpPr>
        <p:spPr>
          <a:ln/>
        </p:spPr>
      </p:sp>
      <p:sp>
        <p:nvSpPr>
          <p:cNvPr id="46083"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ea typeface="ＭＳ Ｐゴシック" charset="-128"/>
              </a:rPr>
              <a:t>Possible Signs of Neglect</a:t>
            </a:r>
          </a:p>
          <a:p>
            <a:pPr eaLnBrk="1" hangingPunct="1"/>
            <a:endParaRPr lang="en-GB" altLang="en-US" b="1">
              <a:ea typeface="ＭＳ Ｐゴシック" charset="-128"/>
            </a:endParaRPr>
          </a:p>
          <a:p>
            <a:pPr lvl="1" eaLnBrk="1" hangingPunct="1">
              <a:buFont typeface="Wingdings" charset="2"/>
              <a:buChar char="Ø"/>
            </a:pPr>
            <a:r>
              <a:rPr lang="en-GB" altLang="en-US" b="1">
                <a:ea typeface="ＭＳ Ｐゴシック" charset="-128"/>
              </a:rPr>
              <a:t>Looking ill-cared for and unhappy.</a:t>
            </a:r>
          </a:p>
          <a:p>
            <a:pPr lvl="1" eaLnBrk="1" hangingPunct="1">
              <a:buFont typeface="Wingdings" charset="2"/>
              <a:buChar char="Ø"/>
            </a:pPr>
            <a:r>
              <a:rPr lang="en-GB" altLang="en-US" b="1">
                <a:ea typeface="ＭＳ Ｐゴシック" charset="-128"/>
              </a:rPr>
              <a:t>Young children who are neglected or abused may be very dirty and poorly groomed.</a:t>
            </a:r>
          </a:p>
          <a:p>
            <a:pPr lvl="1" eaLnBrk="1" hangingPunct="1">
              <a:buFont typeface="Wingdings" charset="2"/>
              <a:buChar char="Ø"/>
            </a:pPr>
            <a:r>
              <a:rPr lang="en-GB" altLang="en-US" b="1">
                <a:ea typeface="ＭＳ Ｐゴシック" charset="-128"/>
              </a:rPr>
              <a:t>Hunger, begging for food, stealing.</a:t>
            </a:r>
          </a:p>
          <a:p>
            <a:pPr lvl="1" eaLnBrk="1" hangingPunct="1">
              <a:buFont typeface="Wingdings" charset="2"/>
              <a:buChar char="Ø"/>
            </a:pPr>
            <a:r>
              <a:rPr lang="en-GB" altLang="en-US" b="1">
                <a:ea typeface="ＭＳ Ｐゴシック" charset="-128"/>
              </a:rPr>
              <a:t>Clothing may be in poor condition or not suited to the weather.</a:t>
            </a:r>
          </a:p>
          <a:p>
            <a:pPr lvl="1" eaLnBrk="1" hangingPunct="1">
              <a:buFont typeface="Wingdings" charset="2"/>
              <a:buChar char="Ø"/>
            </a:pPr>
            <a:r>
              <a:rPr lang="en-GB" altLang="en-US" b="1">
                <a:ea typeface="ＭＳ Ｐゴシック" charset="-128"/>
              </a:rPr>
              <a:t>Having lingering health problems or injuries.</a:t>
            </a:r>
          </a:p>
          <a:p>
            <a:pPr eaLnBrk="1" hangingPunct="1">
              <a:buFont typeface="Wingdings" charset="2"/>
              <a:buChar char="Ø"/>
            </a:pPr>
            <a:endParaRPr lang="en-GB" altLang="en-US">
              <a:ea typeface="ＭＳ Ｐゴシック" charset="-128"/>
            </a:endParaRPr>
          </a:p>
          <a:p>
            <a:pPr eaLnBrk="1" hangingPunct="1"/>
            <a:endParaRPr lang="en-GB" altLang="en-US">
              <a:ea typeface="ＭＳ Ｐゴシック" charset="-128"/>
            </a:endParaRPr>
          </a:p>
        </p:txBody>
      </p:sp>
    </p:spTree>
    <p:extLst>
      <p:ext uri="{BB962C8B-B14F-4D97-AF65-F5344CB8AC3E}">
        <p14:creationId xmlns:p14="http://schemas.microsoft.com/office/powerpoint/2010/main" val="2736000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6C2E8860-1474-E546-A535-A4F9E0C3AA19}" type="slidenum">
              <a:rPr lang="en-GB" altLang="en-US"/>
              <a:pPr>
                <a:spcBef>
                  <a:spcPct val="0"/>
                </a:spcBef>
              </a:pPr>
              <a:t>15</a:t>
            </a:fld>
            <a:endParaRPr lang="en-GB"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ea typeface="ＭＳ Ｐゴシック" charset="-128"/>
              </a:rPr>
              <a:t>Why Does It Happen?</a:t>
            </a:r>
          </a:p>
          <a:p>
            <a:pPr eaLnBrk="1" hangingPunct="1"/>
            <a:endParaRPr lang="en-GB" altLang="en-US" b="1">
              <a:ea typeface="ＭＳ Ｐゴシック" charset="-128"/>
            </a:endParaRPr>
          </a:p>
          <a:p>
            <a:pPr eaLnBrk="1" hangingPunct="1">
              <a:buFont typeface="Wingdings" charset="2"/>
              <a:buChar char="Ø"/>
            </a:pPr>
            <a:r>
              <a:rPr lang="en-GB" altLang="en-US" b="1">
                <a:ea typeface="ＭＳ Ｐゴシック" charset="-128"/>
              </a:rPr>
              <a:t>Stress</a:t>
            </a:r>
          </a:p>
          <a:p>
            <a:pPr eaLnBrk="1" hangingPunct="1">
              <a:buFont typeface="Wingdings" charset="2"/>
              <a:buChar char="Ø"/>
            </a:pPr>
            <a:r>
              <a:rPr lang="en-GB" altLang="en-US" b="1">
                <a:ea typeface="ＭＳ Ｐゴシック" charset="-128"/>
              </a:rPr>
              <a:t>Anger</a:t>
            </a:r>
          </a:p>
          <a:p>
            <a:pPr eaLnBrk="1" hangingPunct="1">
              <a:buFont typeface="Wingdings" charset="2"/>
              <a:buChar char="Ø"/>
            </a:pPr>
            <a:r>
              <a:rPr lang="en-GB" altLang="en-US" b="1">
                <a:ea typeface="ＭＳ Ｐゴシック" charset="-128"/>
              </a:rPr>
              <a:t>Poor parental skills</a:t>
            </a:r>
          </a:p>
          <a:p>
            <a:pPr eaLnBrk="1" hangingPunct="1">
              <a:buFont typeface="Wingdings" charset="2"/>
              <a:buChar char="Ø"/>
            </a:pPr>
            <a:r>
              <a:rPr lang="en-GB" altLang="en-US" b="1">
                <a:ea typeface="ＭＳ Ｐゴシック" charset="-128"/>
              </a:rPr>
              <a:t>Isolation</a:t>
            </a:r>
          </a:p>
          <a:p>
            <a:pPr eaLnBrk="1" hangingPunct="1">
              <a:buFont typeface="Wingdings" charset="2"/>
              <a:buChar char="Ø"/>
            </a:pPr>
            <a:r>
              <a:rPr lang="en-GB" altLang="en-US" b="1">
                <a:ea typeface="ＭＳ Ｐゴシック" charset="-128"/>
              </a:rPr>
              <a:t>Inappropriate expectations of their children</a:t>
            </a:r>
          </a:p>
          <a:p>
            <a:pPr eaLnBrk="1" hangingPunct="1">
              <a:buFont typeface="Wingdings" charset="2"/>
              <a:buChar char="Ø"/>
            </a:pPr>
            <a:r>
              <a:rPr lang="en-GB" altLang="en-US" b="1">
                <a:ea typeface="ＭＳ Ｐゴシック" charset="-128"/>
              </a:rPr>
              <a:t>Male domination in the family</a:t>
            </a:r>
          </a:p>
          <a:p>
            <a:pPr eaLnBrk="1" hangingPunct="1">
              <a:buFont typeface="Wingdings" charset="2"/>
              <a:buChar char="Ø"/>
            </a:pPr>
            <a:endParaRPr lang="en-GB" altLang="en-US" sz="800" b="1">
              <a:ea typeface="ＭＳ Ｐゴシック" charset="-128"/>
            </a:endParaRPr>
          </a:p>
          <a:p>
            <a:pPr eaLnBrk="1" hangingPunct="1"/>
            <a:endParaRPr lang="en-GB" altLang="en-US">
              <a:ea typeface="ＭＳ Ｐゴシック" charset="-128"/>
            </a:endParaRPr>
          </a:p>
        </p:txBody>
      </p:sp>
    </p:spTree>
    <p:extLst>
      <p:ext uri="{BB962C8B-B14F-4D97-AF65-F5344CB8AC3E}">
        <p14:creationId xmlns:p14="http://schemas.microsoft.com/office/powerpoint/2010/main" val="977545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ea typeface="ＭＳ Ｐゴシック" charset="-128"/>
              </a:rPr>
              <a:t>Biblical Perspective </a:t>
            </a:r>
          </a:p>
          <a:p>
            <a:endParaRPr lang="en-US" altLang="en-US" b="1">
              <a:ea typeface="ＭＳ Ｐゴシック" charset="-128"/>
            </a:endParaRPr>
          </a:p>
          <a:p>
            <a:r>
              <a:rPr lang="en-US" altLang="en-US" b="1">
                <a:ea typeface="ＭＳ Ｐゴシック" charset="-128"/>
              </a:rPr>
              <a:t>The Bible is very clear about the dangers of an angry person.  </a:t>
            </a:r>
          </a:p>
          <a:p>
            <a:endParaRPr lang="en-US" altLang="en-US" b="1">
              <a:ea typeface="ＭＳ Ｐゴシック" charset="-128"/>
            </a:endParaRPr>
          </a:p>
          <a:p>
            <a:r>
              <a:rPr lang="en-GB" altLang="en-US" b="1" i="1">
                <a:ea typeface="ＭＳ Ｐゴシック" charset="-128"/>
              </a:rPr>
              <a:t>“Do not make friends with a hot-tempered person, do not associate with one easily angered, or you may learn their ways and get yourself ensnared,” (Proverbs 22:24).</a:t>
            </a:r>
            <a:endParaRPr lang="en-GB" altLang="en-US">
              <a:ea typeface="ＭＳ Ｐゴシック" charset="-128"/>
            </a:endParaRPr>
          </a:p>
          <a:p>
            <a:endParaRPr lang="en-US" altLang="en-US" b="1">
              <a:ea typeface="ＭＳ Ｐゴシック" charset="-128"/>
            </a:endParaRPr>
          </a:p>
        </p:txBody>
      </p:sp>
      <p:sp>
        <p:nvSpPr>
          <p:cNvPr id="5017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fld id="{92B002BC-FBF5-AE41-9FBC-C33D59894448}" type="slidenum">
              <a:rPr lang="en-GB" altLang="en-US" sz="1200"/>
              <a:pPr/>
              <a:t>16</a:t>
            </a:fld>
            <a:endParaRPr lang="en-GB" altLang="en-US" sz="1200"/>
          </a:p>
        </p:txBody>
      </p:sp>
    </p:spTree>
    <p:extLst>
      <p:ext uri="{BB962C8B-B14F-4D97-AF65-F5344CB8AC3E}">
        <p14:creationId xmlns:p14="http://schemas.microsoft.com/office/powerpoint/2010/main" val="2381170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4FAF101-F0DF-8048-94F0-05B1758EE166}" type="slidenum">
              <a:rPr lang="en-GB" altLang="en-US"/>
              <a:pPr>
                <a:spcBef>
                  <a:spcPct val="0"/>
                </a:spcBef>
              </a:pPr>
              <a:t>17</a:t>
            </a:fld>
            <a:endParaRPr lang="en-GB" altLang="en-US"/>
          </a:p>
        </p:txBody>
      </p:sp>
      <p:sp>
        <p:nvSpPr>
          <p:cNvPr id="54274"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304800" y="4460875"/>
            <a:ext cx="6248400" cy="4225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GB" altLang="en-US" sz="1400" b="1" dirty="0" smtClean="0">
                <a:latin typeface="Arial" charset="0"/>
                <a:ea typeface="ＭＳ Ｐゴシック" charset="-128"/>
              </a:rPr>
              <a:t>Is Anger Allowed?</a:t>
            </a:r>
          </a:p>
          <a:p>
            <a:pPr eaLnBrk="1" hangingPunct="1">
              <a:defRPr/>
            </a:pPr>
            <a:endParaRPr lang="en-GB" altLang="en-US" sz="1400" b="1" dirty="0" smtClean="0">
              <a:latin typeface="Arial" charset="0"/>
              <a:ea typeface="ＭＳ Ｐゴシック" charset="-128"/>
            </a:endParaRPr>
          </a:p>
          <a:p>
            <a:pPr marL="285750" indent="-285750" eaLnBrk="1" hangingPunct="1">
              <a:buSzPct val="130000"/>
              <a:buFont typeface="Arial" charset="0"/>
              <a:buChar char="•"/>
              <a:defRPr/>
            </a:pPr>
            <a:r>
              <a:rPr lang="en-GB" altLang="en-US" sz="1400" b="1" dirty="0" smtClean="0"/>
              <a:t>Anger is an important part of God-given emotions</a:t>
            </a:r>
          </a:p>
          <a:p>
            <a:pPr marL="285750" indent="-285750" eaLnBrk="1" hangingPunct="1">
              <a:buSzPct val="130000"/>
              <a:buFont typeface="Arial" charset="0"/>
              <a:buChar char="•"/>
              <a:defRPr/>
            </a:pPr>
            <a:r>
              <a:rPr lang="en-GB" altLang="en-US" sz="1400" b="1" dirty="0" smtClean="0"/>
              <a:t>Paul urged us, “Be angry, and do not sin.”</a:t>
            </a:r>
          </a:p>
          <a:p>
            <a:pPr marL="285750" indent="-285750" eaLnBrk="1" hangingPunct="1">
              <a:buSzPct val="130000"/>
              <a:buFont typeface="Arial" charset="0"/>
              <a:buChar char="•"/>
              <a:defRPr/>
            </a:pPr>
            <a:r>
              <a:rPr lang="en-GB" altLang="en-US" sz="1400" b="1" dirty="0" smtClean="0"/>
              <a:t>Ellen White supports the concept of anger as appropriate for Christians:</a:t>
            </a:r>
          </a:p>
          <a:p>
            <a:pPr marL="285750" indent="-285750" eaLnBrk="1" hangingPunct="1">
              <a:buFont typeface="Arial" charset="0"/>
              <a:buChar char="•"/>
              <a:defRPr/>
            </a:pPr>
            <a:endParaRPr lang="en-GB" altLang="en-US" sz="1400" dirty="0" smtClean="0"/>
          </a:p>
          <a:p>
            <a:pPr marL="285750" indent="-285750" eaLnBrk="1" hangingPunct="1">
              <a:buFont typeface="Arial" charset="0"/>
              <a:buChar char="•"/>
              <a:defRPr/>
            </a:pPr>
            <a:endParaRPr lang="en-GB" altLang="en-US" sz="1400" b="1" dirty="0" smtClean="0">
              <a:latin typeface="Arial" charset="0"/>
              <a:ea typeface="ＭＳ Ｐゴシック" charset="-128"/>
            </a:endParaRPr>
          </a:p>
          <a:p>
            <a:pPr marL="285750" indent="-285750" eaLnBrk="1" hangingPunct="1">
              <a:buFont typeface="Arial" charset="0"/>
              <a:buChar char="•"/>
              <a:defRPr/>
            </a:pPr>
            <a:endParaRPr lang="en-GB" altLang="en-US" sz="1400" b="1" dirty="0" smtClean="0">
              <a:latin typeface="Arial" charset="0"/>
              <a:ea typeface="ＭＳ Ｐゴシック" charset="-128"/>
            </a:endParaRPr>
          </a:p>
          <a:p>
            <a:pPr eaLnBrk="1" hangingPunct="1">
              <a:defRPr/>
            </a:pPr>
            <a:endParaRPr lang="en-GB" altLang="en-US" sz="1400" b="1" dirty="0">
              <a:latin typeface="Arial" charset="0"/>
              <a:ea typeface="ＭＳ Ｐゴシック" charset="-128"/>
            </a:endParaRPr>
          </a:p>
        </p:txBody>
      </p:sp>
    </p:spTree>
    <p:extLst>
      <p:ext uri="{BB962C8B-B14F-4D97-AF65-F5344CB8AC3E}">
        <p14:creationId xmlns:p14="http://schemas.microsoft.com/office/powerpoint/2010/main" val="871870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3577FD61-8724-CD4E-99DA-45C105B86D26}" type="slidenum">
              <a:rPr lang="en-GB" altLang="en-US"/>
              <a:pPr>
                <a:spcBef>
                  <a:spcPct val="0"/>
                </a:spcBef>
              </a:pPr>
              <a:t>18</a:t>
            </a:fld>
            <a:endParaRPr lang="en-GB" altLang="en-US"/>
          </a:p>
        </p:txBody>
      </p:sp>
      <p:sp>
        <p:nvSpPr>
          <p:cNvPr id="52226"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pPr eaLnBrk="1" hangingPunct="1">
              <a:defRPr/>
            </a:pPr>
            <a:r>
              <a:rPr lang="en-GB" altLang="en-US" b="1" dirty="0" smtClean="0"/>
              <a:t>Apostle Paul Urged Us:</a:t>
            </a:r>
          </a:p>
          <a:p>
            <a:pPr eaLnBrk="1" hangingPunct="1">
              <a:defRPr/>
            </a:pPr>
            <a:endParaRPr lang="en-GB" b="1" dirty="0" smtClean="0">
              <a:cs typeface="+mn-cs"/>
            </a:endParaRPr>
          </a:p>
          <a:p>
            <a:pPr eaLnBrk="1" hangingPunct="1">
              <a:defRPr/>
            </a:pPr>
            <a:r>
              <a:rPr lang="en-GB" b="1" i="1" dirty="0" smtClean="0">
                <a:latin typeface="Calibri" charset="0"/>
                <a:ea typeface="Calibri" charset="0"/>
                <a:cs typeface="Calibri" charset="0"/>
              </a:rPr>
              <a:t>”Get rid of all bitterness, rage and anger, brawling and slander, along with every form of malice.  Be kind and compassionate to one another, forgiving each other, just as in Christ God forgave you.”  (Eph. 4:31, 32)</a:t>
            </a:r>
          </a:p>
          <a:p>
            <a:pPr eaLnBrk="1" hangingPunct="1">
              <a:defRPr/>
            </a:pPr>
            <a:endParaRPr lang="en-GB" dirty="0" smtClean="0">
              <a:cs typeface="+mn-cs"/>
            </a:endParaRPr>
          </a:p>
        </p:txBody>
      </p:sp>
    </p:spTree>
    <p:extLst>
      <p:ext uri="{BB962C8B-B14F-4D97-AF65-F5344CB8AC3E}">
        <p14:creationId xmlns:p14="http://schemas.microsoft.com/office/powerpoint/2010/main" val="4108278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13C0AC3-44E1-AA4D-B255-31C064DE986C}" type="slidenum">
              <a:rPr lang="en-GB" altLang="en-US"/>
              <a:pPr>
                <a:spcBef>
                  <a:spcPct val="0"/>
                </a:spcBef>
              </a:pPr>
              <a:t>19</a:t>
            </a:fld>
            <a:endParaRPr lang="en-GB"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304800" y="4460875"/>
            <a:ext cx="6248400" cy="422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sz="1400" b="1">
                <a:latin typeface="Arial" charset="0"/>
                <a:ea typeface="ＭＳ Ｐゴシック" charset="-128"/>
              </a:rPr>
              <a:t>Desire of Ages, p. 310</a:t>
            </a:r>
          </a:p>
          <a:p>
            <a:pPr marL="228600" indent="-228600" eaLnBrk="1" hangingPunct="1"/>
            <a:endParaRPr lang="en-GB" altLang="en-US" sz="1400" b="1">
              <a:latin typeface="Arial" charset="0"/>
              <a:ea typeface="ＭＳ Ｐゴシック" charset="-128"/>
            </a:endParaRPr>
          </a:p>
          <a:p>
            <a:pPr marL="228600" indent="-228600" eaLnBrk="1" hangingPunct="1"/>
            <a:r>
              <a:rPr lang="en-US" altLang="en-US" sz="1400" b="1">
                <a:latin typeface="Calibri" charset="0"/>
                <a:ea typeface="ＭＳ Ｐゴシック" charset="-128"/>
              </a:rPr>
              <a:t>     “It is true </a:t>
            </a:r>
            <a:r>
              <a:rPr lang="en-US" altLang="en-US" sz="1400" b="1" i="1">
                <a:latin typeface="Calibri" charset="0"/>
                <a:ea typeface="ＭＳ Ｐゴシック" charset="-128"/>
              </a:rPr>
              <a:t>there is an indignation that is justifiable, even in the followers of Christ.</a:t>
            </a:r>
            <a:r>
              <a:rPr lang="en-US" altLang="en-US" sz="1400" b="1">
                <a:latin typeface="Calibri" charset="0"/>
                <a:ea typeface="ＭＳ Ｐゴシック" charset="-128"/>
              </a:rPr>
              <a:t>  When they see that God is dishonored, and His service brought into disrepute, when they see the innocent oppressed, a righteous indignation stirs the soul.  </a:t>
            </a:r>
            <a:r>
              <a:rPr lang="en-US" altLang="en-US" sz="1400" b="1" i="1">
                <a:latin typeface="Calibri" charset="0"/>
                <a:ea typeface="ＭＳ Ｐゴシック" charset="-128"/>
              </a:rPr>
              <a:t>Such anger, born of sensitive morals, is not a sin.  </a:t>
            </a:r>
            <a:r>
              <a:rPr lang="en-US" altLang="en-US" sz="1400" b="1">
                <a:latin typeface="Calibri" charset="0"/>
                <a:ea typeface="ＭＳ Ｐゴシック" charset="-128"/>
              </a:rPr>
              <a:t>But those who at any supposed provocation feel at liberty to indulge anger or resentment are opening their heart to Satan.  Bitterness and animosity must be banished from the soul if we would be in harmony with heaven.” </a:t>
            </a:r>
            <a:endParaRPr lang="en-GB" altLang="en-US" sz="1400" b="1" i="1">
              <a:latin typeface="Calibri" charset="0"/>
              <a:ea typeface="ＭＳ Ｐゴシック" charset="-128"/>
            </a:endParaRPr>
          </a:p>
          <a:p>
            <a:pPr marL="228600" indent="-228600" eaLnBrk="1" hangingPunct="1"/>
            <a:endParaRPr lang="en-GB" altLang="en-US" sz="1400" b="1">
              <a:latin typeface="Arial" charset="0"/>
              <a:ea typeface="ＭＳ Ｐゴシック" charset="-128"/>
            </a:endParaRPr>
          </a:p>
        </p:txBody>
      </p:sp>
    </p:spTree>
    <p:extLst>
      <p:ext uri="{BB962C8B-B14F-4D97-AF65-F5344CB8AC3E}">
        <p14:creationId xmlns:p14="http://schemas.microsoft.com/office/powerpoint/2010/main" val="1298326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6907FE3-8D29-2143-973B-A318515EF64E}" type="slidenum">
              <a:rPr lang="en-GB" altLang="en-US"/>
              <a:pPr>
                <a:spcBef>
                  <a:spcPct val="0"/>
                </a:spcBef>
              </a:pPr>
              <a:t>20</a:t>
            </a:fld>
            <a:endParaRPr lang="en-GB" altLang="en-US"/>
          </a:p>
        </p:txBody>
      </p:sp>
      <p:sp>
        <p:nvSpPr>
          <p:cNvPr id="58370"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xfrm>
            <a:off x="457200" y="4460875"/>
            <a:ext cx="5943600" cy="4225925"/>
          </a:xfrm>
        </p:spPr>
        <p:txBody>
          <a:bodyPr/>
          <a:lstStyle/>
          <a:p>
            <a:pPr eaLnBrk="1" hangingPunct="1">
              <a:defRPr/>
            </a:pPr>
            <a:r>
              <a:rPr lang="en-GB" sz="1400" b="1" dirty="0" smtClean="0">
                <a:solidFill>
                  <a:schemeClr val="accent2"/>
                </a:solidFill>
                <a:latin typeface="Arial" charset="0"/>
                <a:cs typeface="+mn-cs"/>
              </a:rPr>
              <a:t>Effects of Emotional Abuse</a:t>
            </a:r>
          </a:p>
          <a:p>
            <a:pPr eaLnBrk="1" hangingPunct="1">
              <a:defRPr/>
            </a:pPr>
            <a:endParaRPr lang="en-GB" sz="1400" b="1" dirty="0" smtClean="0">
              <a:solidFill>
                <a:schemeClr val="accent2"/>
              </a:solidFill>
              <a:latin typeface="Arial" charset="0"/>
              <a:cs typeface="+mn-cs"/>
            </a:endParaRPr>
          </a:p>
          <a:p>
            <a:pPr eaLnBrk="1" hangingPunct="1">
              <a:buFont typeface="Wingdings" charset="0"/>
              <a:buChar char="Ø"/>
              <a:defRPr/>
            </a:pPr>
            <a:r>
              <a:rPr lang="en-GB" sz="1400" b="1" dirty="0" smtClean="0"/>
              <a:t>Destroys confidence </a:t>
            </a:r>
          </a:p>
          <a:p>
            <a:pPr eaLnBrk="1" hangingPunct="1">
              <a:buFont typeface="Wingdings" charset="0"/>
              <a:buChar char="Ø"/>
              <a:defRPr/>
            </a:pPr>
            <a:r>
              <a:rPr lang="en-GB" sz="1400" b="1" dirty="0" smtClean="0"/>
              <a:t>Undermines the self-esteem of the child or the spouse.</a:t>
            </a:r>
          </a:p>
          <a:p>
            <a:pPr eaLnBrk="1" hangingPunct="1">
              <a:buFont typeface="Wingdings" charset="0"/>
              <a:buChar char="Ø"/>
              <a:defRPr/>
            </a:pPr>
            <a:r>
              <a:rPr lang="en-GB" sz="1400" b="1" dirty="0" smtClean="0"/>
              <a:t>Long-term consequences, like destructive </a:t>
            </a:r>
            <a:r>
              <a:rPr lang="en-GB" sz="1400" b="1" dirty="0" err="1" smtClean="0"/>
              <a:t>behavior</a:t>
            </a:r>
            <a:r>
              <a:rPr lang="en-GB" sz="1400" b="1" dirty="0" smtClean="0"/>
              <a:t>, drug use, withdrawal, etc. </a:t>
            </a:r>
          </a:p>
          <a:p>
            <a:pPr eaLnBrk="1" hangingPunct="1">
              <a:defRPr/>
            </a:pPr>
            <a:endParaRPr lang="en-GB" sz="1400" b="1" dirty="0" smtClean="0">
              <a:solidFill>
                <a:schemeClr val="accent2"/>
              </a:solidFill>
              <a:latin typeface="Arial" charset="0"/>
              <a:cs typeface="+mn-cs"/>
            </a:endParaRPr>
          </a:p>
        </p:txBody>
      </p:sp>
    </p:spTree>
    <p:extLst>
      <p:ext uri="{BB962C8B-B14F-4D97-AF65-F5344CB8AC3E}">
        <p14:creationId xmlns:p14="http://schemas.microsoft.com/office/powerpoint/2010/main" val="3442151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A83ED7F-2582-4C4E-BCF3-7528A79B8EC7}" type="slidenum">
              <a:rPr lang="en-GB" altLang="en-US"/>
              <a:pPr>
                <a:spcBef>
                  <a:spcPct val="0"/>
                </a:spcBef>
              </a:pPr>
              <a:t>2</a:t>
            </a:fld>
            <a:endParaRPr lang="en-GB" altLang="en-US"/>
          </a:p>
        </p:txBody>
      </p:sp>
      <p:sp>
        <p:nvSpPr>
          <p:cNvPr id="18434"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pPr eaLnBrk="1" hangingPunct="1">
              <a:defRPr/>
            </a:pPr>
            <a:r>
              <a:rPr lang="en-GB" altLang="en-US" sz="1400" b="1" dirty="0" smtClean="0"/>
              <a:t>What’s God Intention for Our Homes?</a:t>
            </a:r>
          </a:p>
          <a:p>
            <a:pPr eaLnBrk="1" hangingPunct="1">
              <a:defRPr/>
            </a:pPr>
            <a:endParaRPr lang="en-GB" sz="1400" b="1" dirty="0" smtClean="0">
              <a:latin typeface="Arial" charset="0"/>
              <a:cs typeface="+mn-cs"/>
            </a:endParaRPr>
          </a:p>
          <a:p>
            <a:pPr eaLnBrk="1" hangingPunct="1">
              <a:buFont typeface="Arial" charset="0"/>
              <a:buChar char="•"/>
              <a:defRPr/>
            </a:pPr>
            <a:r>
              <a:rPr lang="en-GB" sz="1400" b="1" dirty="0" smtClean="0"/>
              <a:t>A little heaven on earth.</a:t>
            </a:r>
          </a:p>
          <a:p>
            <a:pPr eaLnBrk="1" hangingPunct="1">
              <a:buFont typeface="Arial" charset="0"/>
              <a:buChar char="•"/>
              <a:defRPr/>
            </a:pPr>
            <a:r>
              <a:rPr lang="en-GB" sz="1400" b="1" dirty="0" smtClean="0"/>
              <a:t>Snapshots of love, kindness, and care among its members.</a:t>
            </a:r>
            <a:endParaRPr lang="en-GB" sz="800" dirty="0" smtClean="0"/>
          </a:p>
          <a:p>
            <a:pPr eaLnBrk="1" hangingPunct="1">
              <a:defRPr/>
            </a:pPr>
            <a:endParaRPr lang="en-GB" sz="1400" dirty="0" smtClean="0">
              <a:latin typeface="Arial" charset="0"/>
              <a:cs typeface="+mn-cs"/>
            </a:endParaRPr>
          </a:p>
          <a:p>
            <a:pPr eaLnBrk="1" hangingPunct="1">
              <a:defRPr/>
            </a:pPr>
            <a:endParaRPr lang="en-GB" sz="1400" dirty="0" smtClean="0">
              <a:latin typeface="Arial" charset="0"/>
              <a:cs typeface="+mn-cs"/>
            </a:endParaRPr>
          </a:p>
        </p:txBody>
      </p:sp>
    </p:spTree>
    <p:extLst>
      <p:ext uri="{BB962C8B-B14F-4D97-AF65-F5344CB8AC3E}">
        <p14:creationId xmlns:p14="http://schemas.microsoft.com/office/powerpoint/2010/main" val="3125257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F8472BF-CEB9-CA42-9A08-11D21E1670A0}" type="slidenum">
              <a:rPr lang="en-GB" altLang="en-US"/>
              <a:pPr>
                <a:spcBef>
                  <a:spcPct val="0"/>
                </a:spcBef>
              </a:pPr>
              <a:t>21</a:t>
            </a:fld>
            <a:endParaRPr lang="en-GB" alt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381000" y="4460875"/>
            <a:ext cx="6096000" cy="422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GB" altLang="en-US" sz="1400" b="1">
                <a:solidFill>
                  <a:schemeClr val="accent2"/>
                </a:solidFill>
                <a:latin typeface="Arial" charset="0"/>
                <a:ea typeface="ＭＳ Ｐゴシック" charset="-128"/>
              </a:rPr>
              <a:t>Ellen White’s Counsels</a:t>
            </a:r>
          </a:p>
          <a:p>
            <a:pPr marL="228600" indent="-228600" eaLnBrk="1" hangingPunct="1"/>
            <a:endParaRPr lang="en-GB" altLang="en-US" sz="1400" b="1">
              <a:solidFill>
                <a:schemeClr val="accent2"/>
              </a:solidFill>
              <a:latin typeface="Arial" charset="0"/>
              <a:ea typeface="ＭＳ Ｐゴシック" charset="-128"/>
            </a:endParaRPr>
          </a:p>
          <a:p>
            <a:pPr marL="228600" indent="-228600" eaLnBrk="1" hangingPunct="1">
              <a:spcBef>
                <a:spcPct val="0"/>
              </a:spcBef>
              <a:buFont typeface="Wingdings" charset="2"/>
              <a:buNone/>
            </a:pPr>
            <a:r>
              <a:rPr lang="en-US" altLang="en-US" sz="1400" b="1">
                <a:ea typeface="ＭＳ Ｐゴシック" charset="-128"/>
              </a:rPr>
              <a:t>“</a:t>
            </a:r>
            <a:r>
              <a:rPr lang="en-US" altLang="en-US" sz="1400" b="1" i="1">
                <a:ea typeface="ＭＳ Ｐゴシック" charset="-128"/>
              </a:rPr>
              <a:t>Evil speaking is a twofold curse, falling more heavily upon the speaker than upon the hearer.” (Testimonies, vo. 5, p.176)</a:t>
            </a:r>
          </a:p>
          <a:p>
            <a:pPr marL="228600" indent="-228600" eaLnBrk="1" hangingPunct="1">
              <a:spcBef>
                <a:spcPct val="0"/>
              </a:spcBef>
              <a:buFont typeface="Wingdings" charset="2"/>
              <a:buNone/>
            </a:pPr>
            <a:endParaRPr lang="en-US" altLang="en-US" sz="1400" b="1" i="1">
              <a:latin typeface="Calibri" charset="0"/>
              <a:ea typeface="ＭＳ Ｐゴシック" charset="-128"/>
            </a:endParaRPr>
          </a:p>
          <a:p>
            <a:pPr marL="228600" indent="-228600" eaLnBrk="1" hangingPunct="1">
              <a:spcBef>
                <a:spcPct val="0"/>
              </a:spcBef>
              <a:buFont typeface="Wingdings" charset="2"/>
              <a:buNone/>
            </a:pPr>
            <a:r>
              <a:rPr lang="en-US" altLang="en-US" sz="1400" b="1">
                <a:ea typeface="ＭＳ Ｐゴシック" charset="-128"/>
              </a:rPr>
              <a:t>“Harsh, angry words are not of heavenly origin.” (Child Guidance, p. 246.</a:t>
            </a:r>
          </a:p>
          <a:p>
            <a:pPr marL="228600" indent="-228600" eaLnBrk="1" hangingPunct="1">
              <a:spcBef>
                <a:spcPct val="0"/>
              </a:spcBef>
              <a:buFont typeface="Wingdings" charset="2"/>
              <a:buNone/>
            </a:pPr>
            <a:endParaRPr lang="en-US" altLang="en-US" sz="1400" b="1" i="1">
              <a:latin typeface="Calibri" charset="0"/>
              <a:ea typeface="ＭＳ Ｐゴシック" charset="-128"/>
            </a:endParaRPr>
          </a:p>
          <a:p>
            <a:pPr marL="228600" indent="-228600" eaLnBrk="1" hangingPunct="1">
              <a:spcBef>
                <a:spcPct val="0"/>
              </a:spcBef>
              <a:buFont typeface="Wingdings" charset="2"/>
              <a:buNone/>
            </a:pPr>
            <a:r>
              <a:rPr lang="en-US" altLang="en-US" sz="1400" b="1">
                <a:latin typeface="Calibri" charset="0"/>
                <a:ea typeface="ＭＳ Ｐゴシック" charset="-128"/>
              </a:rPr>
              <a:t> 1 Peter 3:1 teach wives to be submissive to their husbands so that they </a:t>
            </a:r>
            <a:r>
              <a:rPr lang="en-US" altLang="en-US" sz="1400" b="1" i="1">
                <a:latin typeface="Calibri" charset="0"/>
                <a:ea typeface="ＭＳ Ｐゴシック" charset="-128"/>
              </a:rPr>
              <a:t>may </a:t>
            </a:r>
            <a:r>
              <a:rPr lang="en-US" altLang="en-US" sz="1400" b="1">
                <a:latin typeface="Calibri" charset="0"/>
                <a:ea typeface="ＭＳ Ｐゴシック" charset="-128"/>
              </a:rPr>
              <a:t>win them to Christ.  But it does </a:t>
            </a:r>
            <a:r>
              <a:rPr lang="en-US" altLang="en-US" sz="1400" b="1" i="1">
                <a:latin typeface="Calibri" charset="0"/>
                <a:ea typeface="ＭＳ Ｐゴシック" charset="-128"/>
              </a:rPr>
              <a:t>not </a:t>
            </a:r>
            <a:r>
              <a:rPr lang="en-US" altLang="en-US" sz="1400" b="1">
                <a:latin typeface="Calibri" charset="0"/>
                <a:ea typeface="ＭＳ Ｐゴシック" charset="-128"/>
              </a:rPr>
              <a:t>teach that they must allow themselves to be verbally or physically abused.   </a:t>
            </a:r>
            <a:endParaRPr lang="en-GB" altLang="en-US" sz="1400" b="1">
              <a:latin typeface="Calibri" charset="0"/>
              <a:ea typeface="ＭＳ Ｐゴシック" charset="-128"/>
            </a:endParaRPr>
          </a:p>
          <a:p>
            <a:pPr marL="228600" indent="-228600" eaLnBrk="1" hangingPunct="1"/>
            <a:endParaRPr lang="en-GB" altLang="en-US" sz="1400" b="1">
              <a:solidFill>
                <a:schemeClr val="accent2"/>
              </a:solidFill>
              <a:latin typeface="Arial" charset="0"/>
              <a:ea typeface="ＭＳ Ｐゴシック" charset="-128"/>
            </a:endParaRPr>
          </a:p>
        </p:txBody>
      </p:sp>
    </p:spTree>
    <p:extLst>
      <p:ext uri="{BB962C8B-B14F-4D97-AF65-F5344CB8AC3E}">
        <p14:creationId xmlns:p14="http://schemas.microsoft.com/office/powerpoint/2010/main" val="3628773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D1D4CDF-73CE-FA43-BFC5-4ECCB22006B1}" type="slidenum">
              <a:rPr lang="en-GB" altLang="en-US"/>
              <a:pPr>
                <a:spcBef>
                  <a:spcPct val="0"/>
                </a:spcBef>
              </a:pPr>
              <a:t>22</a:t>
            </a:fld>
            <a:endParaRPr lang="en-GB"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a:ea typeface="ＭＳ Ｐゴシック" charset="-128"/>
              </a:rPr>
              <a:t>What Does the Bible Advocate?</a:t>
            </a:r>
          </a:p>
          <a:p>
            <a:pPr eaLnBrk="1" hangingPunct="1"/>
            <a:endParaRPr lang="en-GB" altLang="en-US" sz="1400" b="1">
              <a:latin typeface="Arial" charset="0"/>
              <a:ea typeface="ＭＳ Ｐゴシック" charset="-128"/>
            </a:endParaRPr>
          </a:p>
          <a:p>
            <a:pPr eaLnBrk="1" hangingPunct="1">
              <a:buClr>
                <a:srgbClr val="17F7F2"/>
              </a:buClr>
              <a:buFontTx/>
              <a:buChar char="•"/>
            </a:pPr>
            <a:r>
              <a:rPr lang="en-GB" altLang="en-US" sz="1400" b="1">
                <a:latin typeface="Calibri" charset="0"/>
                <a:ea typeface="ＭＳ Ｐゴシック" charset="-128"/>
              </a:rPr>
              <a:t>Love one another (John 15:12)</a:t>
            </a:r>
          </a:p>
          <a:p>
            <a:pPr eaLnBrk="1" hangingPunct="1">
              <a:buClr>
                <a:srgbClr val="17F7F2"/>
              </a:buClr>
              <a:buFontTx/>
              <a:buChar char="•"/>
            </a:pPr>
            <a:r>
              <a:rPr lang="en-GB" altLang="en-US" sz="1400" b="1">
                <a:latin typeface="Calibri" charset="0"/>
                <a:ea typeface="ＭＳ Ｐゴシック" charset="-128"/>
              </a:rPr>
              <a:t>Serve one another (Gal. 5:13)</a:t>
            </a:r>
          </a:p>
          <a:p>
            <a:pPr eaLnBrk="1" hangingPunct="1">
              <a:buClr>
                <a:srgbClr val="17F7F2"/>
              </a:buClr>
              <a:buFontTx/>
              <a:buChar char="•"/>
            </a:pPr>
            <a:r>
              <a:rPr lang="en-GB" altLang="en-US" sz="1400" b="1">
                <a:latin typeface="Calibri" charset="0"/>
                <a:ea typeface="ＭＳ Ｐゴシック" charset="-128"/>
              </a:rPr>
              <a:t>Be kind to one another and give preference to one another (Rom 12:10)</a:t>
            </a:r>
          </a:p>
          <a:p>
            <a:pPr eaLnBrk="1" hangingPunct="1">
              <a:buClr>
                <a:srgbClr val="17F7F2"/>
              </a:buClr>
            </a:pPr>
            <a:endParaRPr lang="en-GB" altLang="en-US" sz="1400" b="1">
              <a:latin typeface="Calibri" charset="0"/>
              <a:ea typeface="ＭＳ Ｐゴシック" charset="-128"/>
            </a:endParaRPr>
          </a:p>
          <a:p>
            <a:pPr eaLnBrk="1" hangingPunct="1"/>
            <a:endParaRPr lang="en-GB" altLang="en-US" sz="1400">
              <a:latin typeface="Arial" charset="0"/>
              <a:ea typeface="ＭＳ Ｐゴシック" charset="-128"/>
            </a:endParaRPr>
          </a:p>
        </p:txBody>
      </p:sp>
    </p:spTree>
    <p:extLst>
      <p:ext uri="{BB962C8B-B14F-4D97-AF65-F5344CB8AC3E}">
        <p14:creationId xmlns:p14="http://schemas.microsoft.com/office/powerpoint/2010/main" val="25352211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01C60A8-6BF7-6844-9970-78C98FDEA90E}" type="slidenum">
              <a:rPr lang="en-GB" altLang="en-US"/>
              <a:pPr>
                <a:spcBef>
                  <a:spcPct val="0"/>
                </a:spcBef>
              </a:pPr>
              <a:t>23</a:t>
            </a:fld>
            <a:endParaRPr lang="en-GB"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a:ea typeface="ＭＳ Ｐゴシック" charset="-128"/>
              </a:rPr>
              <a:t>What Does the Bible Advocate?</a:t>
            </a:r>
          </a:p>
          <a:p>
            <a:pPr eaLnBrk="1" hangingPunct="1"/>
            <a:endParaRPr lang="en-GB" altLang="en-US" sz="1400" b="1">
              <a:latin typeface="Arial" charset="0"/>
              <a:ea typeface="ＭＳ Ｐゴシック" charset="-128"/>
            </a:endParaRPr>
          </a:p>
          <a:p>
            <a:pPr eaLnBrk="1" hangingPunct="1">
              <a:buClr>
                <a:srgbClr val="17F7F2"/>
              </a:buClr>
              <a:buFontTx/>
              <a:buChar char="•"/>
            </a:pPr>
            <a:r>
              <a:rPr lang="en-GB" altLang="en-US" sz="1400" b="1">
                <a:latin typeface="Calibri" charset="0"/>
                <a:ea typeface="ＭＳ Ｐゴシック" charset="-128"/>
              </a:rPr>
              <a:t>Forgive one another (Col. 3:13)</a:t>
            </a:r>
          </a:p>
          <a:p>
            <a:pPr eaLnBrk="1" hangingPunct="1">
              <a:buClr>
                <a:srgbClr val="17F7F2"/>
              </a:buClr>
              <a:buFontTx/>
              <a:buChar char="•"/>
            </a:pPr>
            <a:r>
              <a:rPr lang="en-GB" altLang="en-US" sz="1400" b="1">
                <a:latin typeface="Calibri" charset="0"/>
                <a:ea typeface="ＭＳ Ｐゴシック" charset="-128"/>
              </a:rPr>
              <a:t>Comfort &amp; edify one another (1 Thess 5:11)</a:t>
            </a:r>
          </a:p>
          <a:p>
            <a:pPr eaLnBrk="1" hangingPunct="1">
              <a:buClr>
                <a:srgbClr val="17F7F2"/>
              </a:buClr>
              <a:buFontTx/>
              <a:buChar char="•"/>
            </a:pPr>
            <a:r>
              <a:rPr lang="en-GB" altLang="en-US" sz="1400" b="1">
                <a:latin typeface="Calibri" charset="0"/>
                <a:ea typeface="ＭＳ Ｐゴシック" charset="-128"/>
              </a:rPr>
              <a:t>Relieve the oppressed, work for justice (Isa 58:9-12)</a:t>
            </a:r>
          </a:p>
          <a:p>
            <a:pPr eaLnBrk="1" hangingPunct="1">
              <a:buClr>
                <a:srgbClr val="17F7F2"/>
              </a:buClr>
            </a:pPr>
            <a:endParaRPr lang="en-GB" altLang="en-US" sz="1400" b="1">
              <a:latin typeface="Calibri" charset="0"/>
              <a:ea typeface="ＭＳ Ｐゴシック" charset="-128"/>
            </a:endParaRPr>
          </a:p>
          <a:p>
            <a:pPr eaLnBrk="1" hangingPunct="1"/>
            <a:endParaRPr lang="en-GB" altLang="en-US" sz="1400">
              <a:latin typeface="Arial" charset="0"/>
              <a:ea typeface="ＭＳ Ｐゴシック" charset="-128"/>
            </a:endParaRPr>
          </a:p>
        </p:txBody>
      </p:sp>
    </p:spTree>
    <p:extLst>
      <p:ext uri="{BB962C8B-B14F-4D97-AF65-F5344CB8AC3E}">
        <p14:creationId xmlns:p14="http://schemas.microsoft.com/office/powerpoint/2010/main" val="22426022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20BCCB5-9ACE-8F4D-9296-D31F2B604DF9}" type="slidenum">
              <a:rPr lang="en-GB" altLang="en-US"/>
              <a:pPr>
                <a:spcBef>
                  <a:spcPct val="0"/>
                </a:spcBef>
              </a:pPr>
              <a:t>24</a:t>
            </a:fld>
            <a:endParaRPr lang="en-GB" altLang="en-US"/>
          </a:p>
        </p:txBody>
      </p:sp>
      <p:sp>
        <p:nvSpPr>
          <p:cNvPr id="66562"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xfrm>
            <a:off x="304800" y="4460875"/>
            <a:ext cx="62484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GB" altLang="en-US" sz="1400" b="1" dirty="0" smtClean="0"/>
              <a:t>What is the Appropriate Church Response?</a:t>
            </a:r>
          </a:p>
          <a:p>
            <a:pPr eaLnBrk="1" hangingPunct="1">
              <a:defRPr/>
            </a:pPr>
            <a:endParaRPr lang="en-GB" altLang="en-US" sz="1400" b="1" dirty="0" smtClean="0">
              <a:latin typeface="Arial" charset="0"/>
              <a:ea typeface="ＭＳ Ｐゴシック" charset="-128"/>
            </a:endParaRPr>
          </a:p>
          <a:p>
            <a:pPr marL="285750" indent="-285750" eaLnBrk="1" hangingPunct="1">
              <a:buSzPct val="130000"/>
              <a:buFont typeface="Arial" charset="0"/>
              <a:buChar char="•"/>
              <a:defRPr/>
            </a:pPr>
            <a:r>
              <a:rPr lang="en-GB" altLang="en-US" sz="1400" b="1" dirty="0" smtClean="0"/>
              <a:t>Preaching sermons abut healthy relationships.</a:t>
            </a:r>
          </a:p>
          <a:p>
            <a:pPr marL="285750" indent="-285750" eaLnBrk="1" hangingPunct="1">
              <a:buSzPct val="130000"/>
              <a:buFont typeface="Arial" charset="0"/>
              <a:buChar char="•"/>
              <a:defRPr/>
            </a:pPr>
            <a:r>
              <a:rPr lang="en-GB" altLang="en-US" sz="1400" b="1" dirty="0" smtClean="0"/>
              <a:t>Speaking out against violence and abuse of children, women, men, and the elderly.</a:t>
            </a:r>
          </a:p>
          <a:p>
            <a:pPr marL="285750" indent="-285750" eaLnBrk="1" hangingPunct="1">
              <a:buSzPct val="130000"/>
              <a:buFont typeface="Arial" charset="0"/>
              <a:buChar char="•"/>
              <a:defRPr/>
            </a:pPr>
            <a:r>
              <a:rPr lang="en-GB" altLang="en-US" sz="1400" b="1" dirty="0" smtClean="0"/>
              <a:t>Providing training for parents and families on how to develop healthy relationships. </a:t>
            </a:r>
          </a:p>
          <a:p>
            <a:pPr marL="285750" indent="-285750" eaLnBrk="1" hangingPunct="1">
              <a:buFont typeface="Arial" charset="0"/>
              <a:buChar char="•"/>
              <a:defRPr/>
            </a:pPr>
            <a:endParaRPr lang="en-GB" altLang="en-US" sz="1400" b="1" dirty="0">
              <a:latin typeface="Arial" charset="0"/>
              <a:ea typeface="ＭＳ Ｐゴシック" charset="-128"/>
            </a:endParaRPr>
          </a:p>
        </p:txBody>
      </p:sp>
    </p:spTree>
    <p:extLst>
      <p:ext uri="{BB962C8B-B14F-4D97-AF65-F5344CB8AC3E}">
        <p14:creationId xmlns:p14="http://schemas.microsoft.com/office/powerpoint/2010/main" val="2970860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0E4AFEAD-723A-8942-99CB-B040806A6FBA}" type="slidenum">
              <a:rPr lang="en-GB" altLang="en-US"/>
              <a:pPr>
                <a:spcBef>
                  <a:spcPct val="0"/>
                </a:spcBef>
              </a:pPr>
              <a:t>25</a:t>
            </a:fld>
            <a:endParaRPr lang="en-GB" altLang="en-US"/>
          </a:p>
        </p:txBody>
      </p:sp>
      <p:sp>
        <p:nvSpPr>
          <p:cNvPr id="68610" name="Rectangle 2"/>
          <p:cNvSpPr>
            <a:spLocks noGrp="1" noRot="1" noChangeAspect="1" noChangeArrowheads="1" noTextEdit="1"/>
          </p:cNvSpPr>
          <p:nvPr>
            <p:ph type="sldImg"/>
          </p:nvPr>
        </p:nvSpPr>
        <p:spPr>
          <a:solidFill>
            <a:srgbClr val="FFFFFF"/>
          </a:solidFill>
          <a:ln/>
        </p:spPr>
      </p:sp>
      <p:sp>
        <p:nvSpPr>
          <p:cNvPr id="68611"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a:ea typeface="ＭＳ Ｐゴシック" charset="-128"/>
              </a:rPr>
              <a:t>Appropriate Church Response</a:t>
            </a:r>
          </a:p>
          <a:p>
            <a:pPr eaLnBrk="1" hangingPunct="1"/>
            <a:endParaRPr lang="en-GB" altLang="en-US" sz="1400" b="1">
              <a:latin typeface="Arial" charset="0"/>
              <a:ea typeface="ＭＳ Ｐゴシック" charset="-128"/>
            </a:endParaRPr>
          </a:p>
          <a:p>
            <a:pPr eaLnBrk="1" hangingPunct="1">
              <a:buSzPct val="140000"/>
              <a:buFont typeface="Wingdings" charset="2"/>
              <a:buChar char="Ø"/>
            </a:pPr>
            <a:r>
              <a:rPr lang="en-US" altLang="en-US" sz="1400" b="1">
                <a:ea typeface="ＭＳ Ｐゴシック" charset="-128"/>
              </a:rPr>
              <a:t>Training men to better understand their biblical role in marriage by providing balanced teaching on Ephesians 5:22-28.</a:t>
            </a:r>
            <a:endParaRPr lang="en-GB" altLang="en-US" sz="800" b="1">
              <a:ea typeface="ＭＳ Ｐゴシック" charset="-128"/>
            </a:endParaRPr>
          </a:p>
          <a:p>
            <a:pPr eaLnBrk="1" hangingPunct="1">
              <a:buSzPct val="140000"/>
              <a:buFont typeface="Wingdings" charset="2"/>
              <a:buChar char="Ø"/>
            </a:pPr>
            <a:r>
              <a:rPr lang="en-US" altLang="en-US" sz="1400" b="1">
                <a:ea typeface="ＭＳ Ｐゴシック" charset="-128"/>
              </a:rPr>
              <a:t>Offering marriage classes, counseling and modeling a loving relationship between couples.</a:t>
            </a:r>
          </a:p>
          <a:p>
            <a:pPr eaLnBrk="1" hangingPunct="1"/>
            <a:endParaRPr lang="en-GB" altLang="en-US" sz="1400">
              <a:latin typeface="Arial" charset="0"/>
              <a:ea typeface="ＭＳ Ｐゴシック" charset="-128"/>
            </a:endParaRPr>
          </a:p>
        </p:txBody>
      </p:sp>
    </p:spTree>
    <p:extLst>
      <p:ext uri="{BB962C8B-B14F-4D97-AF65-F5344CB8AC3E}">
        <p14:creationId xmlns:p14="http://schemas.microsoft.com/office/powerpoint/2010/main" val="567961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74AFBCD-445E-7041-8138-019A999615BE}" type="slidenum">
              <a:rPr lang="en-GB" altLang="en-US"/>
              <a:pPr>
                <a:spcBef>
                  <a:spcPct val="0"/>
                </a:spcBef>
              </a:pPr>
              <a:t>26</a:t>
            </a:fld>
            <a:endParaRPr lang="en-GB" altLang="en-US"/>
          </a:p>
        </p:txBody>
      </p:sp>
      <p:sp>
        <p:nvSpPr>
          <p:cNvPr id="70658" name="Rectangle 2"/>
          <p:cNvSpPr>
            <a:spLocks noGrp="1" noRot="1" noChangeAspect="1" noChangeArrowheads="1" noTextEdit="1"/>
          </p:cNvSpPr>
          <p:nvPr>
            <p:ph type="sldImg"/>
          </p:nvPr>
        </p:nvSpPr>
        <p:spPr>
          <a:solidFill>
            <a:srgbClr val="FFFFFF"/>
          </a:solidFill>
          <a:ln/>
        </p:spPr>
      </p:sp>
      <p:sp>
        <p:nvSpPr>
          <p:cNvPr id="70659"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SzPct val="140000"/>
              <a:buFont typeface="Wingdings" charset="2"/>
              <a:buNone/>
            </a:pPr>
            <a:r>
              <a:rPr lang="en-GB" altLang="en-US" sz="1400" b="1">
                <a:ea typeface="ＭＳ Ｐゴシック" charset="-128"/>
              </a:rPr>
              <a:t>Appropriate Church Response</a:t>
            </a:r>
          </a:p>
          <a:p>
            <a:pPr eaLnBrk="1" hangingPunct="1">
              <a:buSzPct val="140000"/>
              <a:buFont typeface="Wingdings" charset="2"/>
              <a:buNone/>
            </a:pPr>
            <a:endParaRPr lang="en-GB" altLang="en-US" sz="1400" b="1">
              <a:ea typeface="ＭＳ Ｐゴシック" charset="-128"/>
            </a:endParaRPr>
          </a:p>
          <a:p>
            <a:pPr eaLnBrk="1" hangingPunct="1">
              <a:buSzPct val="140000"/>
              <a:buFont typeface="Wingdings" charset="2"/>
              <a:buChar char="Ø"/>
            </a:pPr>
            <a:r>
              <a:rPr lang="en-US" altLang="en-US" sz="1400" b="1">
                <a:ea typeface="ＭＳ Ｐゴシック" charset="-128"/>
              </a:rPr>
              <a:t>Training parents how to control their anger and words when disciplining their children.</a:t>
            </a:r>
            <a:endParaRPr lang="en-GB" altLang="en-US" sz="800" b="1">
              <a:ea typeface="ＭＳ Ｐゴシック" charset="-128"/>
            </a:endParaRPr>
          </a:p>
          <a:p>
            <a:pPr eaLnBrk="1" hangingPunct="1">
              <a:buSzPct val="140000"/>
              <a:buFont typeface="Wingdings" charset="2"/>
              <a:buChar char="Ø"/>
            </a:pPr>
            <a:r>
              <a:rPr lang="en-US" altLang="en-US" sz="1400" b="1">
                <a:ea typeface="ＭＳ Ｐゴシック" charset="-128"/>
              </a:rPr>
              <a:t>Showing compassion to victims of emotional abuse, thus fostering a compassionate atmosphere </a:t>
            </a:r>
          </a:p>
          <a:p>
            <a:pPr eaLnBrk="1" hangingPunct="1">
              <a:buSzPct val="140000"/>
              <a:buFont typeface="Wingdings" charset="2"/>
              <a:buChar char="Ø"/>
            </a:pPr>
            <a:r>
              <a:rPr lang="en-US" altLang="en-US" sz="1400" b="1">
                <a:ea typeface="ＭＳ Ｐゴシック" charset="-128"/>
              </a:rPr>
              <a:t>Listening to the victim’s story to understand the situation.</a:t>
            </a:r>
          </a:p>
        </p:txBody>
      </p:sp>
    </p:spTree>
    <p:extLst>
      <p:ext uri="{BB962C8B-B14F-4D97-AF65-F5344CB8AC3E}">
        <p14:creationId xmlns:p14="http://schemas.microsoft.com/office/powerpoint/2010/main" val="736140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14ADF8A-1E5E-4F47-B0C0-D3879313947E}" type="slidenum">
              <a:rPr lang="en-GB" altLang="en-US"/>
              <a:pPr>
                <a:spcBef>
                  <a:spcPct val="0"/>
                </a:spcBef>
              </a:pPr>
              <a:t>27</a:t>
            </a:fld>
            <a:endParaRPr lang="en-GB" altLang="en-US"/>
          </a:p>
        </p:txBody>
      </p:sp>
      <p:sp>
        <p:nvSpPr>
          <p:cNvPr id="72706" name="Rectangle 2"/>
          <p:cNvSpPr>
            <a:spLocks noGrp="1" noRot="1" noChangeAspect="1" noChangeArrowheads="1" noTextEdit="1"/>
          </p:cNvSpPr>
          <p:nvPr>
            <p:ph type="sldImg"/>
          </p:nvPr>
        </p:nvSpPr>
        <p:spPr>
          <a:solidFill>
            <a:srgbClr val="FFFFFF"/>
          </a:solidFill>
          <a:ln/>
        </p:spPr>
      </p:sp>
      <p:sp>
        <p:nvSpPr>
          <p:cNvPr id="72707"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a:ea typeface="ＭＳ Ｐゴシック" charset="-128"/>
              </a:rPr>
              <a:t>More Appropriate Church Response</a:t>
            </a:r>
          </a:p>
          <a:p>
            <a:pPr eaLnBrk="1" hangingPunct="1"/>
            <a:endParaRPr lang="en-GB" altLang="en-US" sz="1400" b="1">
              <a:latin typeface="Arial" charset="0"/>
              <a:ea typeface="ＭＳ Ｐゴシック" charset="-128"/>
            </a:endParaRPr>
          </a:p>
          <a:p>
            <a:pPr eaLnBrk="1" hangingPunct="1">
              <a:buSzPct val="140000"/>
              <a:buFont typeface="Wingdings" charset="2"/>
              <a:buChar char="Ø"/>
            </a:pPr>
            <a:r>
              <a:rPr lang="en-US" altLang="en-US" sz="1400" b="1">
                <a:ea typeface="ＭＳ Ｐゴシック" charset="-128"/>
              </a:rPr>
              <a:t>Referring the victim and abuser to a professional counselor who is experienced with abuse recovery.</a:t>
            </a:r>
          </a:p>
          <a:p>
            <a:pPr eaLnBrk="1" hangingPunct="1">
              <a:buSzPct val="140000"/>
              <a:buFont typeface="Wingdings" charset="2"/>
              <a:buChar char="Ø"/>
            </a:pPr>
            <a:r>
              <a:rPr lang="en-US" altLang="en-US" sz="1400" b="1">
                <a:ea typeface="ＭＳ Ｐゴシック" charset="-128"/>
              </a:rPr>
              <a:t>Connecting victims to support groups, prayer partners, etc.</a:t>
            </a:r>
          </a:p>
          <a:p>
            <a:pPr eaLnBrk="1" hangingPunct="1">
              <a:buSzPct val="140000"/>
              <a:buFont typeface="Wingdings" charset="2"/>
              <a:buChar char="Ø"/>
            </a:pPr>
            <a:r>
              <a:rPr lang="en-US" altLang="en-US" sz="1400" b="1">
                <a:ea typeface="ＭＳ Ｐゴシック" charset="-128"/>
              </a:rPr>
              <a:t>Providing a safe place for women and children in crisis.</a:t>
            </a:r>
          </a:p>
          <a:p>
            <a:pPr eaLnBrk="1" hangingPunct="1">
              <a:buSzPct val="140000"/>
              <a:buFont typeface="Wingdings" charset="2"/>
              <a:buChar char="Ø"/>
            </a:pPr>
            <a:endParaRPr lang="en-US" altLang="en-US" sz="1400" b="1">
              <a:ea typeface="ＭＳ Ｐゴシック" charset="-128"/>
            </a:endParaRPr>
          </a:p>
          <a:p>
            <a:pPr eaLnBrk="1" hangingPunct="1"/>
            <a:endParaRPr lang="en-GB" altLang="en-US" sz="1400">
              <a:latin typeface="Arial" charset="0"/>
              <a:ea typeface="ＭＳ Ｐゴシック" charset="-128"/>
            </a:endParaRPr>
          </a:p>
        </p:txBody>
      </p:sp>
    </p:spTree>
    <p:extLst>
      <p:ext uri="{BB962C8B-B14F-4D97-AF65-F5344CB8AC3E}">
        <p14:creationId xmlns:p14="http://schemas.microsoft.com/office/powerpoint/2010/main" val="3862746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928984E4-7FAB-F945-B7CB-34FC87817E66}" type="slidenum">
              <a:rPr lang="en-GB" altLang="en-US"/>
              <a:pPr>
                <a:spcBef>
                  <a:spcPct val="0"/>
                </a:spcBef>
              </a:pPr>
              <a:t>28</a:t>
            </a:fld>
            <a:endParaRPr lang="en-GB" altLang="en-US"/>
          </a:p>
        </p:txBody>
      </p:sp>
      <p:sp>
        <p:nvSpPr>
          <p:cNvPr id="74754" name="Rectangle 1026"/>
          <p:cNvSpPr>
            <a:spLocks noGrp="1" noRot="1" noChangeAspect="1" noChangeArrowheads="1" noTextEdit="1"/>
          </p:cNvSpPr>
          <p:nvPr>
            <p:ph type="sldImg"/>
          </p:nvPr>
        </p:nvSpPr>
        <p:spPr>
          <a:ln/>
        </p:spPr>
      </p:sp>
      <p:sp>
        <p:nvSpPr>
          <p:cNvPr id="74755"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ea typeface="ＭＳ Ｐゴシック" charset="-128"/>
              </a:rPr>
              <a:t>Act now if you suspect or know of abuse</a:t>
            </a:r>
          </a:p>
          <a:p>
            <a:endParaRPr lang="en-GB" altLang="en-US" b="1" dirty="0">
              <a:ea typeface="ＭＳ Ｐゴシック" charset="-128"/>
            </a:endParaRPr>
          </a:p>
          <a:p>
            <a:r>
              <a:rPr lang="en-US" altLang="en-US" b="1" dirty="0">
                <a:ea typeface="ＭＳ Ｐゴシック" charset="-128"/>
              </a:rPr>
              <a:t>If you recognize signs of emotional </a:t>
            </a:r>
            <a:r>
              <a:rPr lang="en-GB" altLang="ja-JP" b="1" dirty="0">
                <a:ea typeface="ＭＳ Ｐゴシック" charset="-128"/>
              </a:rPr>
              <a:t>abuse, it</a:t>
            </a:r>
            <a:r>
              <a:rPr lang="en-US" altLang="ja-JP" b="1" dirty="0">
                <a:ea typeface="ＭＳ Ｐゴシック" charset="-128"/>
              </a:rPr>
              <a:t>’</a:t>
            </a:r>
            <a:r>
              <a:rPr lang="en-GB" altLang="ja-JP" b="1" dirty="0">
                <a:ea typeface="ＭＳ Ｐゴシック" charset="-128"/>
              </a:rPr>
              <a:t>s best to find out for sure.</a:t>
            </a:r>
            <a:endParaRPr lang="en-US" altLang="en-US" dirty="0">
              <a:ea typeface="ＭＳ Ｐゴシック" charset="-128"/>
            </a:endParaRPr>
          </a:p>
        </p:txBody>
      </p:sp>
    </p:spTree>
    <p:extLst>
      <p:ext uri="{BB962C8B-B14F-4D97-AF65-F5344CB8AC3E}">
        <p14:creationId xmlns:p14="http://schemas.microsoft.com/office/powerpoint/2010/main" val="14776601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8F66947-AEC7-5D47-AD8C-CA931AA4BB2F}" type="slidenum">
              <a:rPr lang="en-GB" altLang="en-US"/>
              <a:pPr>
                <a:spcBef>
                  <a:spcPct val="0"/>
                </a:spcBef>
              </a:pPr>
              <a:t>29</a:t>
            </a:fld>
            <a:endParaRPr lang="en-GB" altLang="en-US"/>
          </a:p>
        </p:txBody>
      </p:sp>
      <p:sp>
        <p:nvSpPr>
          <p:cNvPr id="7680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GB" altLang="en-US" b="1" dirty="0" smtClean="0">
                <a:ea typeface="ＭＳ Ｐゴシック" charset="-128"/>
              </a:rPr>
              <a:t>Help for Emotional Abused Victims </a:t>
            </a:r>
          </a:p>
          <a:p>
            <a:pPr eaLnBrk="1" hangingPunct="1">
              <a:defRPr/>
            </a:pPr>
            <a:endParaRPr lang="en-GB" altLang="en-US" dirty="0" smtClean="0">
              <a:ea typeface="ＭＳ Ｐゴシック" charset="-128"/>
            </a:endParaRPr>
          </a:p>
          <a:p>
            <a:pPr marL="171450" indent="-171450" eaLnBrk="1" hangingPunct="1">
              <a:buFont typeface="Arial" charset="0"/>
              <a:buChar char="•"/>
              <a:defRPr/>
            </a:pPr>
            <a:endParaRPr lang="en-GB" altLang="en-US" dirty="0" smtClean="0">
              <a:ea typeface="ＭＳ Ｐゴシック" charset="-128"/>
            </a:endParaRPr>
          </a:p>
          <a:p>
            <a:pPr marL="171450" indent="-171450" eaLnBrk="1" hangingPunct="1">
              <a:buSzPct val="130000"/>
              <a:buFont typeface="Arial" charset="0"/>
              <a:buChar char="•"/>
              <a:defRPr/>
            </a:pPr>
            <a:r>
              <a:rPr lang="en-GB" altLang="en-US" b="1" dirty="0" smtClean="0"/>
              <a:t>Recommend that the couple seek professional help from marriage </a:t>
            </a:r>
            <a:r>
              <a:rPr lang="en-GB" altLang="en-US" b="1" dirty="0" err="1" smtClean="0"/>
              <a:t>counselors</a:t>
            </a:r>
            <a:r>
              <a:rPr lang="en-GB" altLang="en-US" b="1" dirty="0" smtClean="0"/>
              <a:t>/therapists.</a:t>
            </a:r>
          </a:p>
          <a:p>
            <a:pPr marL="171450" indent="-171450" eaLnBrk="1" hangingPunct="1">
              <a:buSzPct val="130000"/>
              <a:buFont typeface="Arial" charset="0"/>
              <a:buChar char="•"/>
              <a:defRPr/>
            </a:pPr>
            <a:r>
              <a:rPr lang="en-GB" altLang="en-US" b="1" dirty="0" smtClean="0"/>
              <a:t> Provide pastoral care for the couple or the victim.</a:t>
            </a:r>
          </a:p>
          <a:p>
            <a:pPr marL="171450" indent="-171450" eaLnBrk="1" hangingPunct="1">
              <a:buSzPct val="130000"/>
              <a:buFont typeface="Arial" charset="0"/>
              <a:buChar char="•"/>
              <a:defRPr/>
            </a:pPr>
            <a:r>
              <a:rPr lang="en-GB" altLang="en-US" b="1" dirty="0" smtClean="0"/>
              <a:t>Recommend the victim to join support groups.</a:t>
            </a:r>
          </a:p>
          <a:p>
            <a:pPr marL="171450" indent="-171450" eaLnBrk="1" hangingPunct="1">
              <a:buFont typeface="Arial" charset="0"/>
              <a:buChar char="•"/>
              <a:defRPr/>
            </a:pPr>
            <a:endParaRPr lang="en-GB" altLang="en-US" dirty="0">
              <a:ea typeface="ＭＳ Ｐゴシック" charset="-128"/>
            </a:endParaRPr>
          </a:p>
        </p:txBody>
      </p:sp>
    </p:spTree>
    <p:extLst>
      <p:ext uri="{BB962C8B-B14F-4D97-AF65-F5344CB8AC3E}">
        <p14:creationId xmlns:p14="http://schemas.microsoft.com/office/powerpoint/2010/main" val="65160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8183F2DA-D768-CB45-95FC-9A911E89BAA2}" type="slidenum">
              <a:rPr lang="en-GB" altLang="en-US"/>
              <a:pPr>
                <a:spcBef>
                  <a:spcPct val="0"/>
                </a:spcBef>
              </a:pPr>
              <a:t>30</a:t>
            </a:fld>
            <a:endParaRPr lang="en-GB" altLang="en-US"/>
          </a:p>
        </p:txBody>
      </p:sp>
      <p:sp>
        <p:nvSpPr>
          <p:cNvPr id="78850" name="Rectangle 2"/>
          <p:cNvSpPr>
            <a:spLocks noGrp="1" noRot="1" noChangeAspect="1" noChangeArrowheads="1" noTextEdit="1"/>
          </p:cNvSpPr>
          <p:nvPr>
            <p:ph type="sldImg"/>
          </p:nvPr>
        </p:nvSpPr>
        <p:spPr>
          <a:solidFill>
            <a:srgbClr val="FFFFFF"/>
          </a:solidFill>
          <a:ln/>
        </p:spPr>
      </p:sp>
      <p:sp>
        <p:nvSpPr>
          <p:cNvPr id="78851"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a:ea typeface="ＭＳ Ｐゴシック" charset="-128"/>
              </a:rPr>
              <a:t>Adventist Church 1996 Statement</a:t>
            </a:r>
          </a:p>
          <a:p>
            <a:pPr eaLnBrk="1" hangingPunct="1"/>
            <a:endParaRPr lang="en-GB" altLang="en-US" sz="1400" b="1">
              <a:latin typeface="Arial" charset="0"/>
              <a:ea typeface="ＭＳ Ｐゴシック" charset="-128"/>
            </a:endParaRPr>
          </a:p>
          <a:p>
            <a:pPr eaLnBrk="1" hangingPunct="1">
              <a:buSzPct val="140000"/>
              <a:buFont typeface="Wingdings" charset="2"/>
              <a:buChar char="Ø"/>
            </a:pPr>
            <a:r>
              <a:rPr lang="en-US" altLang="en-US" sz="1400" b="1">
                <a:ea typeface="ＭＳ Ｐゴシック" charset="-128"/>
              </a:rPr>
              <a:t>The Seventh-day Adventist Annual Council adopted a Statement on Family Violence in 1996.</a:t>
            </a:r>
          </a:p>
          <a:p>
            <a:pPr eaLnBrk="1" hangingPunct="1">
              <a:buSzPct val="140000"/>
              <a:buFont typeface="Wingdings" charset="2"/>
              <a:buChar char="Ø"/>
            </a:pPr>
            <a:r>
              <a:rPr lang="en-US" altLang="en-US" sz="1400" b="1">
                <a:ea typeface="ＭＳ Ｐゴシック" charset="-128"/>
              </a:rPr>
              <a:t>It emphasizes our moral responsibility to stop abuse from happening within our families, churches, and schools.</a:t>
            </a:r>
          </a:p>
          <a:p>
            <a:pPr eaLnBrk="1" hangingPunct="1">
              <a:buSzPct val="140000"/>
              <a:buFont typeface="Wingdings" charset="2"/>
              <a:buChar char="Ø"/>
            </a:pPr>
            <a:endParaRPr lang="en-US" altLang="en-US" sz="1400" b="1">
              <a:ea typeface="ＭＳ Ｐゴシック" charset="-128"/>
            </a:endParaRPr>
          </a:p>
          <a:p>
            <a:pPr eaLnBrk="1" hangingPunct="1"/>
            <a:endParaRPr lang="en-GB" altLang="en-US" sz="1400">
              <a:latin typeface="Arial" charset="0"/>
              <a:ea typeface="ＭＳ Ｐゴシック" charset="-128"/>
            </a:endParaRPr>
          </a:p>
        </p:txBody>
      </p:sp>
    </p:spTree>
    <p:extLst>
      <p:ext uri="{BB962C8B-B14F-4D97-AF65-F5344CB8AC3E}">
        <p14:creationId xmlns:p14="http://schemas.microsoft.com/office/powerpoint/2010/main" val="1002942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a:ea typeface="ＭＳ Ｐゴシック" charset="-128"/>
              </a:rPr>
              <a:t>Adventist Home, p. 15</a:t>
            </a:r>
          </a:p>
          <a:p>
            <a:endParaRPr lang="en-US" altLang="en-US" b="1" i="1">
              <a:ea typeface="ＭＳ Ｐゴシック" charset="-128"/>
            </a:endParaRPr>
          </a:p>
          <a:p>
            <a:pPr eaLnBrk="1" hangingPunct="1"/>
            <a:r>
              <a:rPr lang="en-US" altLang="en-US">
                <a:ea typeface="ＭＳ Ｐゴシック" charset="-128"/>
              </a:rPr>
              <a:t>“</a:t>
            </a:r>
            <a:r>
              <a:rPr lang="en-US" altLang="en-US" b="1">
                <a:ea typeface="ＭＳ Ｐゴシック" charset="-128"/>
              </a:rPr>
              <a:t>Home should be made all that the word implies. It should be a little heaven upon earth, a place where the affections are cultivated instead of being studiously repressed. Our happiness depends upon this cultivation of love, sympathy, and true courtesy to one another.”</a:t>
            </a:r>
          </a:p>
          <a:p>
            <a:pPr eaLnBrk="1" hangingPunct="1"/>
            <a:endParaRPr lang="en-US" altLang="en-US" b="1">
              <a:ea typeface="ＭＳ Ｐゴシック" charset="-128"/>
            </a:endParaRPr>
          </a:p>
          <a:p>
            <a:endParaRPr lang="en-US" altLang="en-US">
              <a:ea typeface="ＭＳ Ｐゴシック" charset="-128"/>
            </a:endParaRPr>
          </a:p>
        </p:txBody>
      </p:sp>
      <p:sp>
        <p:nvSpPr>
          <p:cNvPr id="2048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fld id="{A425F034-3D55-334A-B1B4-FC53ED86B40A}" type="slidenum">
              <a:rPr lang="en-GB" altLang="en-US" sz="1200"/>
              <a:pPr/>
              <a:t>3</a:t>
            </a:fld>
            <a:endParaRPr lang="en-GB" altLang="en-US" sz="1200"/>
          </a:p>
        </p:txBody>
      </p:sp>
    </p:spTree>
    <p:extLst>
      <p:ext uri="{BB962C8B-B14F-4D97-AF65-F5344CB8AC3E}">
        <p14:creationId xmlns:p14="http://schemas.microsoft.com/office/powerpoint/2010/main" val="330465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8C7D7E51-7C72-6344-8F3C-13B9512F5A4E}" type="slidenum">
              <a:rPr lang="en-GB" altLang="en-US"/>
              <a:pPr>
                <a:spcBef>
                  <a:spcPct val="0"/>
                </a:spcBef>
              </a:pPr>
              <a:t>31</a:t>
            </a:fld>
            <a:endParaRPr lang="en-GB" altLang="en-US"/>
          </a:p>
        </p:txBody>
      </p:sp>
      <p:sp>
        <p:nvSpPr>
          <p:cNvPr id="80898" name="Rectangle 2"/>
          <p:cNvSpPr>
            <a:spLocks noGrp="1" noRot="1" noChangeAspect="1" noChangeArrowheads="1" noTextEdit="1"/>
          </p:cNvSpPr>
          <p:nvPr>
            <p:ph type="sldImg"/>
          </p:nvPr>
        </p:nvSpPr>
        <p:spPr>
          <a:ln/>
        </p:spPr>
      </p:sp>
      <p:sp>
        <p:nvSpPr>
          <p:cNvPr id="2" name="Notes Placeholder 1"/>
          <p:cNvSpPr>
            <a:spLocks noGrp="1"/>
          </p:cNvSpPr>
          <p:nvPr>
            <p:ph type="body" idx="1"/>
          </p:nvPr>
        </p:nvSpPr>
        <p:spPr/>
        <p:txBody>
          <a:bodyPr/>
          <a:lstStyle/>
          <a:p>
            <a:pPr>
              <a:defRPr/>
            </a:pPr>
            <a:r>
              <a:rPr lang="en-GB" altLang="en-US" b="1" dirty="0" smtClean="0">
                <a:effectLst>
                  <a:outerShdw blurRad="50800" dist="38100" dir="13500000" algn="br" rotWithShape="0">
                    <a:prstClr val="black">
                      <a:alpha val="40000"/>
                    </a:prstClr>
                  </a:outerShdw>
                </a:effectLst>
              </a:rPr>
              <a:t>SO WHAT IS YOUR RESPONSE TODAY?</a:t>
            </a:r>
            <a:endParaRPr lang="en-US" dirty="0"/>
          </a:p>
        </p:txBody>
      </p:sp>
    </p:spTree>
    <p:extLst>
      <p:ext uri="{BB962C8B-B14F-4D97-AF65-F5344CB8AC3E}">
        <p14:creationId xmlns:p14="http://schemas.microsoft.com/office/powerpoint/2010/main" val="37342453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AC5C0977-E092-974F-8868-AF25A8AF610D}" type="slidenum">
              <a:rPr lang="en-GB" altLang="en-US"/>
              <a:pPr>
                <a:spcBef>
                  <a:spcPct val="0"/>
                </a:spcBef>
              </a:pPr>
              <a:t>32</a:t>
            </a:fld>
            <a:endParaRPr lang="en-GB" altLang="en-US"/>
          </a:p>
        </p:txBody>
      </p:sp>
      <p:sp>
        <p:nvSpPr>
          <p:cNvPr id="82946" name="Rectangle 2"/>
          <p:cNvSpPr>
            <a:spLocks noGrp="1" noRot="1" noChangeAspect="1" noChangeArrowheads="1" noTextEdit="1"/>
          </p:cNvSpPr>
          <p:nvPr>
            <p:ph type="sldImg"/>
          </p:nvPr>
        </p:nvSpPr>
        <p:spPr>
          <a:solidFill>
            <a:srgbClr val="FFFFFF"/>
          </a:solidFill>
          <a:ln/>
        </p:spPr>
      </p:sp>
      <p:sp>
        <p:nvSpPr>
          <p:cNvPr id="82947" name="Rectangle 3"/>
          <p:cNvSpPr>
            <a:spLocks noGrp="1" noChangeArrowheads="1"/>
          </p:cNvSpPr>
          <p:nvPr>
            <p:ph type="body" idx="1"/>
          </p:nvPr>
        </p:nvSpPr>
        <p:spPr>
          <a:xfrm>
            <a:off x="228600" y="4460875"/>
            <a:ext cx="6400800" cy="222091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a:ea typeface="ＭＳ Ｐゴシック" charset="-128"/>
              </a:rPr>
              <a:t>Jesus’ Response in John 13:35</a:t>
            </a:r>
          </a:p>
          <a:p>
            <a:pPr eaLnBrk="1" hangingPunct="1"/>
            <a:endParaRPr lang="en-GB" altLang="en-US" sz="1400" b="1">
              <a:latin typeface="Arial" charset="0"/>
              <a:ea typeface="ＭＳ Ｐゴシック" charset="-128"/>
            </a:endParaRPr>
          </a:p>
          <a:p>
            <a:pPr eaLnBrk="1" hangingPunct="1"/>
            <a:r>
              <a:rPr lang="en-GB" altLang="en-US" sz="1400" b="1" i="1">
                <a:latin typeface="Calibri" charset="0"/>
                <a:ea typeface="ＭＳ Ｐゴシック" charset="-128"/>
              </a:rPr>
              <a:t>“By this all will know that you are my disciples, if you have LOVE for one another.”</a:t>
            </a:r>
          </a:p>
          <a:p>
            <a:pPr eaLnBrk="1" hangingPunct="1"/>
            <a:endParaRPr lang="en-GB" altLang="en-US" sz="1400" b="1">
              <a:latin typeface="Arial" charset="0"/>
              <a:ea typeface="ＭＳ Ｐゴシック" charset="-128"/>
            </a:endParaRPr>
          </a:p>
        </p:txBody>
      </p:sp>
    </p:spTree>
    <p:extLst>
      <p:ext uri="{BB962C8B-B14F-4D97-AF65-F5344CB8AC3E}">
        <p14:creationId xmlns:p14="http://schemas.microsoft.com/office/powerpoint/2010/main" val="25475673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710A214-2621-7C4F-8ED2-E6068118CD3F}" type="slidenum">
              <a:rPr lang="en-GB" altLang="en-US"/>
              <a:pPr>
                <a:spcBef>
                  <a:spcPct val="0"/>
                </a:spcBef>
              </a:pPr>
              <a:t>33</a:t>
            </a:fld>
            <a:endParaRPr lang="en-GB" altLang="en-US"/>
          </a:p>
        </p:txBody>
      </p:sp>
      <p:sp>
        <p:nvSpPr>
          <p:cNvPr id="84994" name="Rectangle 2"/>
          <p:cNvSpPr>
            <a:spLocks noGrp="1" noRot="1" noChangeAspect="1" noChangeArrowheads="1" noTextEdit="1"/>
          </p:cNvSpPr>
          <p:nvPr>
            <p:ph type="sldImg"/>
          </p:nvPr>
        </p:nvSpPr>
        <p:spPr>
          <a:ln/>
        </p:spPr>
      </p:sp>
      <p:sp>
        <p:nvSpPr>
          <p:cNvPr id="84995"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ea typeface="ＭＳ Ｐゴシック" charset="-128"/>
              </a:rPr>
              <a:t>If we are to live as children of the light, we must illuminate the darkness where violence occurs in our midst.</a:t>
            </a:r>
            <a:endParaRPr lang="en-US" altLang="en-US">
              <a:ea typeface="ＭＳ Ｐゴシック" charset="-128"/>
            </a:endParaRPr>
          </a:p>
        </p:txBody>
      </p:sp>
    </p:spTree>
    <p:extLst>
      <p:ext uri="{BB962C8B-B14F-4D97-AF65-F5344CB8AC3E}">
        <p14:creationId xmlns:p14="http://schemas.microsoft.com/office/powerpoint/2010/main" val="39667992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CF3159D4-366D-164F-B68D-AFB1607D88BC}" type="slidenum">
              <a:rPr lang="en-GB" altLang="en-US"/>
              <a:pPr>
                <a:spcBef>
                  <a:spcPct val="0"/>
                </a:spcBef>
              </a:pPr>
              <a:t>34</a:t>
            </a:fld>
            <a:endParaRPr lang="en-GB" altLang="en-US"/>
          </a:p>
        </p:txBody>
      </p:sp>
      <p:sp>
        <p:nvSpPr>
          <p:cNvPr id="87042"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pPr eaLnBrk="1" hangingPunct="1">
              <a:defRPr/>
            </a:pPr>
            <a:r>
              <a:rPr lang="en-GB" altLang="en-US" b="1" dirty="0" smtClean="0"/>
              <a:t>We must care for one another, even when it would be easier to remain silent and uninvolved!</a:t>
            </a:r>
            <a:endParaRPr lang="en-US" dirty="0" smtClean="0">
              <a:cs typeface="+mn-cs"/>
            </a:endParaRPr>
          </a:p>
        </p:txBody>
      </p:sp>
    </p:spTree>
    <p:extLst>
      <p:ext uri="{BB962C8B-B14F-4D97-AF65-F5344CB8AC3E}">
        <p14:creationId xmlns:p14="http://schemas.microsoft.com/office/powerpoint/2010/main" val="39248900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A56A892D-FB87-BA47-BA44-63AF79892D89}" type="slidenum">
              <a:rPr lang="en-GB" altLang="en-US"/>
              <a:pPr>
                <a:spcBef>
                  <a:spcPct val="0"/>
                </a:spcBef>
              </a:pPr>
              <a:t>35</a:t>
            </a:fld>
            <a:endParaRPr lang="en-GB" altLang="en-US"/>
          </a:p>
        </p:txBody>
      </p:sp>
      <p:sp>
        <p:nvSpPr>
          <p:cNvPr id="89090"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175637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66A6F1C-B161-D847-B2CC-C798A4867491}" type="slidenum">
              <a:rPr lang="en-GB" altLang="en-US"/>
              <a:pPr>
                <a:spcBef>
                  <a:spcPct val="0"/>
                </a:spcBef>
              </a:pPr>
              <a:t>4</a:t>
            </a:fld>
            <a:endParaRPr lang="en-GB" altLang="en-US"/>
          </a:p>
        </p:txBody>
      </p:sp>
      <p:sp>
        <p:nvSpPr>
          <p:cNvPr id="22530"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304800" y="4460875"/>
            <a:ext cx="6248400" cy="4225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GB" altLang="en-US" b="1" dirty="0" smtClean="0"/>
              <a:t>Statistics on the Rise</a:t>
            </a:r>
          </a:p>
          <a:p>
            <a:pPr marL="171450" indent="-171450" eaLnBrk="1" hangingPunct="1">
              <a:buFont typeface="Arial" charset="0"/>
              <a:buChar char="•"/>
              <a:defRPr/>
            </a:pPr>
            <a:endParaRPr lang="en-GB" altLang="en-US" b="1" dirty="0" smtClean="0">
              <a:ea typeface="ＭＳ Ｐゴシック" charset="-128"/>
            </a:endParaRPr>
          </a:p>
          <a:p>
            <a:pPr marL="171450" indent="-171450" eaLnBrk="1" hangingPunct="1">
              <a:buSzPct val="90000"/>
              <a:buFont typeface="Arial" charset="0"/>
              <a:buChar char="•"/>
              <a:defRPr/>
            </a:pPr>
            <a:r>
              <a:rPr lang="en-GB" altLang="ja-JP" b="1" i="1" dirty="0" smtClean="0"/>
              <a:t>3 million child abuse allegations made to law enforcement in North America every year.</a:t>
            </a:r>
            <a:endParaRPr lang="en-GB" altLang="en-US" sz="800" b="1" dirty="0" smtClean="0"/>
          </a:p>
          <a:p>
            <a:pPr marL="171450" indent="-171450" eaLnBrk="1" hangingPunct="1">
              <a:buSzPct val="90000"/>
              <a:buFont typeface="Arial" charset="0"/>
              <a:buChar char="•"/>
              <a:defRPr/>
            </a:pPr>
            <a:r>
              <a:rPr lang="en-US" altLang="ja-JP" b="1" i="1" dirty="0" smtClean="0"/>
              <a:t>1 in 5 places of worship reported allegations </a:t>
            </a:r>
            <a:r>
              <a:rPr lang="en-GB" altLang="ja-JP" b="1" i="1" dirty="0" smtClean="0"/>
              <a:t>of child abuse in their ministries.</a:t>
            </a:r>
          </a:p>
          <a:p>
            <a:pPr marL="171450" indent="-171450" eaLnBrk="1" hangingPunct="1">
              <a:buSzPct val="90000"/>
              <a:buFont typeface="Arial" charset="0"/>
              <a:buChar char="•"/>
              <a:defRPr/>
            </a:pPr>
            <a:r>
              <a:rPr lang="en-GB" altLang="en-US" b="1" i="1" dirty="0" smtClean="0"/>
              <a:t>Every 10 seconds a child abuse incident is reported in North America.</a:t>
            </a:r>
            <a:endParaRPr lang="en-GB" altLang="en-US" dirty="0" smtClean="0"/>
          </a:p>
          <a:p>
            <a:pPr eaLnBrk="1" hangingPunct="1">
              <a:defRPr/>
            </a:pPr>
            <a:endParaRPr lang="en-GB" altLang="en-US" dirty="0">
              <a:ea typeface="ＭＳ Ｐゴシック" charset="-128"/>
            </a:endParaRPr>
          </a:p>
        </p:txBody>
      </p:sp>
    </p:spTree>
    <p:extLst>
      <p:ext uri="{BB962C8B-B14F-4D97-AF65-F5344CB8AC3E}">
        <p14:creationId xmlns:p14="http://schemas.microsoft.com/office/powerpoint/2010/main" val="1747479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CEAACBC-DB1A-A64E-9533-BECBD8D77298}" type="slidenum">
              <a:rPr lang="en-GB" altLang="en-US"/>
              <a:pPr>
                <a:spcBef>
                  <a:spcPct val="0"/>
                </a:spcBef>
              </a:pPr>
              <a:t>5</a:t>
            </a:fld>
            <a:endParaRPr lang="en-GB"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ea typeface="ＭＳ Ｐゴシック" charset="-128"/>
              </a:rPr>
              <a:t>2013 US National Abuse Statistics</a:t>
            </a:r>
          </a:p>
          <a:p>
            <a:pPr eaLnBrk="1" hangingPunct="1"/>
            <a:endParaRPr lang="en-GB" altLang="en-US" b="1" dirty="0">
              <a:ea typeface="ＭＳ Ｐゴシック" charset="-128"/>
            </a:endParaRPr>
          </a:p>
          <a:p>
            <a:pPr>
              <a:buFontTx/>
              <a:buChar char="•"/>
            </a:pPr>
            <a:r>
              <a:rPr lang="en-US" altLang="en-US" b="1" dirty="0">
                <a:ea typeface="ＭＳ Ｐゴシック" charset="-128"/>
              </a:rPr>
              <a:t>Last year, there are 702,000 child victims of abuse and neglect. (That is a rate of 9.2 victims per 1,000 children in the U.S.)</a:t>
            </a:r>
          </a:p>
          <a:p>
            <a:pPr>
              <a:buFontTx/>
              <a:buChar char="•"/>
            </a:pPr>
            <a:r>
              <a:rPr lang="en-US" altLang="en-US" b="1" dirty="0">
                <a:ea typeface="ＭＳ Ｐゴシック" charset="-128"/>
              </a:rPr>
              <a:t>3.2 Million cases of child abuse investigated last year.</a:t>
            </a:r>
          </a:p>
          <a:p>
            <a:pPr>
              <a:buFontTx/>
              <a:buChar char="•"/>
            </a:pPr>
            <a:r>
              <a:rPr lang="en-US" altLang="en-US" b="1" dirty="0">
                <a:ea typeface="ＭＳ Ｐゴシック" charset="-128"/>
              </a:rPr>
              <a:t>More than four children die every day as a result of child abuse.</a:t>
            </a:r>
          </a:p>
          <a:p>
            <a:pPr>
              <a:buFontTx/>
              <a:buChar char="•"/>
            </a:pPr>
            <a:r>
              <a:rPr lang="en-US" altLang="en-US" b="1" dirty="0">
                <a:ea typeface="ＭＳ Ｐゴシック" charset="-128"/>
              </a:rPr>
              <a:t>Last year 1,580 children died from abuse and neglect in the U.S.</a:t>
            </a:r>
            <a:endParaRPr lang="en-GB" altLang="en-US" b="1" dirty="0">
              <a:latin typeface="Calibri" charset="0"/>
              <a:ea typeface="ＭＳ Ｐゴシック" charset="-128"/>
            </a:endParaRPr>
          </a:p>
        </p:txBody>
      </p:sp>
    </p:spTree>
    <p:extLst>
      <p:ext uri="{BB962C8B-B14F-4D97-AF65-F5344CB8AC3E}">
        <p14:creationId xmlns:p14="http://schemas.microsoft.com/office/powerpoint/2010/main" val="675127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1B1FC85-68B1-F94D-ADAE-B618F942F5C7}" type="slidenum">
              <a:rPr lang="en-GB" altLang="en-US"/>
              <a:pPr>
                <a:spcBef>
                  <a:spcPct val="0"/>
                </a:spcBef>
              </a:pPr>
              <a:t>6</a:t>
            </a:fld>
            <a:endParaRPr lang="en-GB"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ea typeface="ＭＳ Ｐゴシック" charset="-128"/>
              </a:rPr>
              <a:t>Malawi Statistics, 2015</a:t>
            </a:r>
          </a:p>
          <a:p>
            <a:pPr eaLnBrk="1" hangingPunct="1"/>
            <a:endParaRPr lang="en-GB" altLang="en-US" b="1">
              <a:ea typeface="ＭＳ Ｐゴシック" charset="-128"/>
            </a:endParaRPr>
          </a:p>
          <a:p>
            <a:pPr eaLnBrk="1" hangingPunct="1">
              <a:buFont typeface="Wingdings" charset="2"/>
              <a:buChar char="Ø"/>
            </a:pPr>
            <a:r>
              <a:rPr lang="en-GB" altLang="en-US" sz="800" b="1">
                <a:ea typeface="ＭＳ Ｐゴシック" charset="-128"/>
              </a:rPr>
              <a:t>2 out of 3 Malawians experience violence in childhood.</a:t>
            </a:r>
          </a:p>
          <a:p>
            <a:pPr eaLnBrk="1" hangingPunct="1">
              <a:buFont typeface="Wingdings" charset="2"/>
              <a:buChar char="Ø"/>
            </a:pPr>
            <a:r>
              <a:rPr lang="en-US" altLang="en-US" b="1">
                <a:ea typeface="ＭＳ Ｐゴシック" charset="-128"/>
              </a:rPr>
              <a:t>1 in every 5 girls were sexually abused before age 18</a:t>
            </a:r>
            <a:r>
              <a:rPr lang="en-US" altLang="en-US" b="1" baseline="30000">
                <a:ea typeface="ＭＳ Ｐゴシック" charset="-128"/>
              </a:rPr>
              <a:t>.</a:t>
            </a:r>
            <a:endParaRPr lang="en-US" altLang="en-US">
              <a:ea typeface="ＭＳ Ｐゴシック" charset="-128"/>
            </a:endParaRPr>
          </a:p>
          <a:p>
            <a:pPr eaLnBrk="1" hangingPunct="1">
              <a:buFont typeface="Wingdings" charset="2"/>
              <a:buChar char="Ø"/>
            </a:pPr>
            <a:r>
              <a:rPr lang="en-US" altLang="en-US" b="1">
                <a:ea typeface="ＭＳ Ｐゴシック" charset="-128"/>
              </a:rPr>
              <a:t>Nearly 2 out of every 3 boys suffered physical violence before the age of 18.</a:t>
            </a:r>
            <a:endParaRPr lang="en-GB" altLang="en-US" sz="800" b="1">
              <a:ea typeface="ＭＳ Ｐゴシック" charset="-128"/>
            </a:endParaRPr>
          </a:p>
          <a:p>
            <a:pPr eaLnBrk="1" hangingPunct="1"/>
            <a:endParaRPr lang="en-GB" altLang="en-US">
              <a:ea typeface="ＭＳ Ｐゴシック" charset="-128"/>
            </a:endParaRPr>
          </a:p>
        </p:txBody>
      </p:sp>
    </p:spTree>
    <p:extLst>
      <p:ext uri="{BB962C8B-B14F-4D97-AF65-F5344CB8AC3E}">
        <p14:creationId xmlns:p14="http://schemas.microsoft.com/office/powerpoint/2010/main" val="358448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3F4EA31D-BBF9-0548-97C1-6854C1239FC4}" type="slidenum">
              <a:rPr lang="en-GB" altLang="en-US"/>
              <a:pPr>
                <a:spcBef>
                  <a:spcPct val="0"/>
                </a:spcBef>
              </a:pPr>
              <a:t>7</a:t>
            </a:fld>
            <a:endParaRPr lang="en-GB" altLang="en-US"/>
          </a:p>
        </p:txBody>
      </p:sp>
      <p:sp>
        <p:nvSpPr>
          <p:cNvPr id="32770" name="Rectangle 2"/>
          <p:cNvSpPr>
            <a:spLocks noGrp="1" noRot="1" noChangeAspect="1" noChangeArrowheads="1" noTextEdit="1"/>
          </p:cNvSpPr>
          <p:nvPr>
            <p:ph type="sldImg"/>
          </p:nvPr>
        </p:nvSpPr>
        <p:spPr>
          <a:solidFill>
            <a:srgbClr val="FFFFFF"/>
          </a:solidFill>
          <a:ln/>
        </p:spPr>
      </p:sp>
      <p:sp>
        <p:nvSpPr>
          <p:cNvPr id="32771" name="Rectangle 3"/>
          <p:cNvSpPr>
            <a:spLocks noGrp="1" noChangeArrowheads="1"/>
          </p:cNvSpPr>
          <p:nvPr>
            <p:ph type="body" idx="1"/>
          </p:nvPr>
        </p:nvSpPr>
        <p:spPr>
          <a:xfrm>
            <a:off x="304800" y="4460875"/>
            <a:ext cx="6248400" cy="457041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dirty="0">
                <a:ea typeface="ＭＳ Ｐゴシック" charset="-128"/>
              </a:rPr>
              <a:t>Dream a Little . . .</a:t>
            </a:r>
          </a:p>
          <a:p>
            <a:pPr eaLnBrk="1" hangingPunct="1"/>
            <a:endParaRPr lang="en-GB" altLang="en-US" sz="1400" b="1" dirty="0">
              <a:latin typeface="Arial" charset="0"/>
              <a:ea typeface="ＭＳ Ｐゴシック" charset="-128"/>
            </a:endParaRPr>
          </a:p>
          <a:p>
            <a:pPr eaLnBrk="1" hangingPunct="1">
              <a:buSzPct val="130000"/>
              <a:buFont typeface="Wingdings" charset="2"/>
              <a:buChar char="Ø"/>
            </a:pPr>
            <a:r>
              <a:rPr lang="en-GB" altLang="en-US" sz="800" b="1" dirty="0">
                <a:ea typeface="ＭＳ Ｐゴシック" charset="-128"/>
              </a:rPr>
              <a:t>Think about one or two children you know well.</a:t>
            </a:r>
          </a:p>
          <a:p>
            <a:pPr eaLnBrk="1" hangingPunct="1">
              <a:buSzPct val="130000"/>
              <a:buFont typeface="Wingdings" charset="2"/>
              <a:buChar char="Ø"/>
            </a:pPr>
            <a:r>
              <a:rPr lang="en-GB" altLang="en-US" sz="800" b="1" dirty="0">
                <a:ea typeface="ＭＳ Ｐゴシック" charset="-128"/>
              </a:rPr>
              <a:t>What are some of the hopes, dreams and goals you have for their future?</a:t>
            </a:r>
          </a:p>
          <a:p>
            <a:pPr eaLnBrk="1" hangingPunct="1"/>
            <a:endParaRPr lang="en-GB" altLang="en-US" sz="1400" dirty="0">
              <a:latin typeface="Arial" charset="0"/>
              <a:ea typeface="ＭＳ Ｐゴシック" charset="-128"/>
            </a:endParaRPr>
          </a:p>
        </p:txBody>
      </p:sp>
    </p:spTree>
    <p:extLst>
      <p:ext uri="{BB962C8B-B14F-4D97-AF65-F5344CB8AC3E}">
        <p14:creationId xmlns:p14="http://schemas.microsoft.com/office/powerpoint/2010/main" val="2670329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1FA2600-3DC8-234C-852D-FB0C861D18A3}" type="slidenum">
              <a:rPr lang="en-GB" altLang="en-US"/>
              <a:pPr>
                <a:spcBef>
                  <a:spcPct val="0"/>
                </a:spcBef>
              </a:pPr>
              <a:t>8</a:t>
            </a:fld>
            <a:endParaRPr lang="en-GB" altLang="en-US"/>
          </a:p>
        </p:txBody>
      </p:sp>
      <p:sp>
        <p:nvSpPr>
          <p:cNvPr id="34818" name="Rectangle 2"/>
          <p:cNvSpPr>
            <a:spLocks noGrp="1" noRot="1" noChangeAspect="1" noChangeArrowheads="1" noTextEdit="1"/>
          </p:cNvSpPr>
          <p:nvPr>
            <p:ph type="sldImg"/>
          </p:nvPr>
        </p:nvSpPr>
        <p:spPr>
          <a:ln/>
        </p:spPr>
      </p:sp>
      <p:sp>
        <p:nvSpPr>
          <p:cNvPr id="34819"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ea typeface="ＭＳ Ｐゴシック" charset="-128"/>
              </a:rPr>
              <a:t>Consider This . . .</a:t>
            </a:r>
          </a:p>
          <a:p>
            <a:endParaRPr lang="en-GB" altLang="en-US" b="1" dirty="0">
              <a:ea typeface="ＭＳ Ｐゴシック" charset="-128"/>
            </a:endParaRPr>
          </a:p>
          <a:p>
            <a:pPr eaLnBrk="1" hangingPunct="1">
              <a:lnSpc>
                <a:spcPct val="90000"/>
              </a:lnSpc>
              <a:buFont typeface="Wingdings" charset="2"/>
              <a:buChar char="Ø"/>
            </a:pPr>
            <a:r>
              <a:rPr lang="en-GB" altLang="en-US" b="1" dirty="0">
                <a:ea typeface="ＭＳ Ｐゴシック" charset="-128"/>
              </a:rPr>
              <a:t>How would your hopes, dreams and goals for these children be affected if they experienced abuse and violence?</a:t>
            </a:r>
            <a:endParaRPr lang="en-GB" altLang="en-US" sz="1600" b="1" dirty="0">
              <a:ea typeface="ＭＳ Ｐゴシック" charset="-128"/>
            </a:endParaRPr>
          </a:p>
          <a:p>
            <a:pPr eaLnBrk="1" hangingPunct="1">
              <a:lnSpc>
                <a:spcPct val="90000"/>
              </a:lnSpc>
              <a:buFont typeface="Wingdings" charset="2"/>
              <a:buChar char="Ø"/>
            </a:pPr>
            <a:r>
              <a:rPr lang="en-GB" altLang="en-US" b="1" dirty="0">
                <a:ea typeface="ＭＳ Ｐゴシック" charset="-128"/>
              </a:rPr>
              <a:t>How would the family be affected?</a:t>
            </a:r>
          </a:p>
          <a:p>
            <a:pPr eaLnBrk="1" hangingPunct="1">
              <a:lnSpc>
                <a:spcPct val="90000"/>
              </a:lnSpc>
              <a:buFont typeface="Wingdings" charset="2"/>
              <a:buChar char="Ø"/>
            </a:pPr>
            <a:r>
              <a:rPr lang="en-GB" altLang="en-US" b="1" dirty="0">
                <a:ea typeface="ＭＳ Ｐゴシック" charset="-128"/>
              </a:rPr>
              <a:t>How would the church be affected?</a:t>
            </a:r>
          </a:p>
          <a:p>
            <a:pPr lvl="1" eaLnBrk="1" hangingPunct="1">
              <a:lnSpc>
                <a:spcPct val="90000"/>
              </a:lnSpc>
              <a:buFontTx/>
              <a:buChar char="•"/>
            </a:pPr>
            <a:r>
              <a:rPr lang="en-GB" altLang="en-US" sz="2400" b="1" dirty="0">
                <a:ea typeface="ＭＳ Ｐゴシック" charset="-128"/>
              </a:rPr>
              <a:t>Other children and youth?</a:t>
            </a:r>
          </a:p>
          <a:p>
            <a:pPr lvl="1" eaLnBrk="1" hangingPunct="1">
              <a:lnSpc>
                <a:spcPct val="90000"/>
              </a:lnSpc>
              <a:buFontTx/>
              <a:buChar char="•"/>
            </a:pPr>
            <a:r>
              <a:rPr lang="en-GB" altLang="en-US" sz="2400" b="1" dirty="0">
                <a:ea typeface="ＭＳ Ｐゴシック" charset="-128"/>
              </a:rPr>
              <a:t>Adults and church leadership?</a:t>
            </a:r>
            <a:endParaRPr lang="en-GB" altLang="en-US" sz="1400" b="1" dirty="0">
              <a:ea typeface="ＭＳ Ｐゴシック" charset="-128"/>
            </a:endParaRPr>
          </a:p>
          <a:p>
            <a:pPr eaLnBrk="1" hangingPunct="1">
              <a:lnSpc>
                <a:spcPct val="90000"/>
              </a:lnSpc>
              <a:buFont typeface="Wingdings" charset="2"/>
              <a:buChar char="Ø"/>
            </a:pPr>
            <a:r>
              <a:rPr lang="en-GB" altLang="en-US" b="1" dirty="0">
                <a:ea typeface="ＭＳ Ｐゴシック" charset="-128"/>
              </a:rPr>
              <a:t>How would the community be </a:t>
            </a:r>
            <a:r>
              <a:rPr lang="en-GB" altLang="en-US" b="1" dirty="0" smtClean="0">
                <a:ea typeface="ＭＳ Ｐゴシック" charset="-128"/>
              </a:rPr>
              <a:t>affected</a:t>
            </a:r>
            <a:r>
              <a:rPr lang="en-GB" altLang="en-US" b="1" dirty="0">
                <a:ea typeface="ＭＳ Ｐゴシック" charset="-128"/>
              </a:rPr>
              <a:t>?</a:t>
            </a:r>
          </a:p>
          <a:p>
            <a:endParaRPr lang="en-US" altLang="en-US" dirty="0">
              <a:ea typeface="ＭＳ Ｐゴシック" charset="-128"/>
            </a:endParaRPr>
          </a:p>
        </p:txBody>
      </p:sp>
    </p:spTree>
    <p:extLst>
      <p:ext uri="{BB962C8B-B14F-4D97-AF65-F5344CB8AC3E}">
        <p14:creationId xmlns:p14="http://schemas.microsoft.com/office/powerpoint/2010/main" val="8204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CD2039C4-39CF-B14B-86C0-47397AC38723}" type="slidenum">
              <a:rPr lang="en-GB" altLang="en-US"/>
              <a:pPr>
                <a:spcBef>
                  <a:spcPct val="0"/>
                </a:spcBef>
              </a:pPr>
              <a:t>9</a:t>
            </a:fld>
            <a:endParaRPr lang="en-GB"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400" b="1">
                <a:ea typeface="ＭＳ Ｐゴシック" charset="-128"/>
              </a:rPr>
              <a:t>Violence’s Detrimental Effects on Children</a:t>
            </a:r>
          </a:p>
          <a:p>
            <a:pPr eaLnBrk="1" hangingPunct="1"/>
            <a:endParaRPr lang="en-GB" altLang="en-US" sz="1400" b="1">
              <a:latin typeface="Arial" charset="0"/>
              <a:ea typeface="ＭＳ Ｐゴシック" charset="-128"/>
            </a:endParaRPr>
          </a:p>
          <a:p>
            <a:pPr eaLnBrk="1" hangingPunct="1">
              <a:lnSpc>
                <a:spcPct val="90000"/>
              </a:lnSpc>
              <a:buSzPct val="130000"/>
              <a:buFont typeface="Wingdings" charset="2"/>
              <a:buChar char="Ø"/>
            </a:pPr>
            <a:r>
              <a:rPr lang="en-GB" altLang="en-US" sz="1400" b="1">
                <a:ea typeface="ＭＳ Ｐゴシック" charset="-128"/>
              </a:rPr>
              <a:t>Suffer from mental illness.</a:t>
            </a:r>
          </a:p>
          <a:p>
            <a:pPr eaLnBrk="1" hangingPunct="1">
              <a:lnSpc>
                <a:spcPct val="90000"/>
              </a:lnSpc>
              <a:buSzPct val="130000"/>
              <a:buFont typeface="Wingdings" charset="2"/>
              <a:buChar char="Ø"/>
            </a:pPr>
            <a:r>
              <a:rPr lang="en-GB" altLang="en-US" sz="1400" b="1">
                <a:ea typeface="ＭＳ Ｐゴシック" charset="-128"/>
              </a:rPr>
              <a:t>Indulge in smoking and alcohol abuse.</a:t>
            </a:r>
          </a:p>
          <a:p>
            <a:pPr eaLnBrk="1" hangingPunct="1">
              <a:lnSpc>
                <a:spcPct val="90000"/>
              </a:lnSpc>
              <a:buSzPct val="130000"/>
              <a:buFont typeface="Wingdings" charset="2"/>
              <a:buChar char="Ø"/>
            </a:pPr>
            <a:r>
              <a:rPr lang="en-GB" altLang="en-US" sz="1400" b="1">
                <a:ea typeface="ＭＳ Ｐゴシック" charset="-128"/>
              </a:rPr>
              <a:t>Contract Sexually Transmitted Infections (STI)</a:t>
            </a:r>
          </a:p>
          <a:p>
            <a:pPr eaLnBrk="1" hangingPunct="1">
              <a:lnSpc>
                <a:spcPct val="90000"/>
              </a:lnSpc>
              <a:buSzPct val="130000"/>
              <a:buFont typeface="Wingdings" charset="2"/>
              <a:buChar char="Ø"/>
            </a:pPr>
            <a:r>
              <a:rPr lang="en-GB" altLang="en-US" sz="1400" b="1">
                <a:ea typeface="ＭＳ Ｐゴシック" charset="-128"/>
              </a:rPr>
              <a:t>Self-harming behaviors.</a:t>
            </a:r>
          </a:p>
          <a:p>
            <a:pPr eaLnBrk="1" hangingPunct="1"/>
            <a:endParaRPr lang="en-GB" altLang="en-US" sz="1400">
              <a:latin typeface="Arial" charset="0"/>
              <a:ea typeface="ＭＳ Ｐゴシック" charset="-128"/>
            </a:endParaRPr>
          </a:p>
        </p:txBody>
      </p:sp>
    </p:spTree>
    <p:extLst>
      <p:ext uri="{BB962C8B-B14F-4D97-AF65-F5344CB8AC3E}">
        <p14:creationId xmlns:p14="http://schemas.microsoft.com/office/powerpoint/2010/main" val="2006612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20F0C2-A667-CD42-B955-87CFB06BB296}" type="slidenum">
              <a:rPr lang="en-GB" altLang="en-US"/>
              <a:pPr>
                <a:defRPr/>
              </a:pPr>
              <a:t>‹#›</a:t>
            </a:fld>
            <a:endParaRPr lang="en-GB" altLang="en-US"/>
          </a:p>
        </p:txBody>
      </p:sp>
    </p:spTree>
    <p:extLst>
      <p:ext uri="{BB962C8B-B14F-4D97-AF65-F5344CB8AC3E}">
        <p14:creationId xmlns:p14="http://schemas.microsoft.com/office/powerpoint/2010/main" val="182023692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68BAFC7-FCD9-7540-B2F3-047978B75B96}" type="slidenum">
              <a:rPr lang="en-GB" altLang="en-US"/>
              <a:pPr>
                <a:defRPr/>
              </a:pPr>
              <a:t>‹#›</a:t>
            </a:fld>
            <a:endParaRPr lang="en-GB" altLang="en-US"/>
          </a:p>
        </p:txBody>
      </p:sp>
    </p:spTree>
    <p:extLst>
      <p:ext uri="{BB962C8B-B14F-4D97-AF65-F5344CB8AC3E}">
        <p14:creationId xmlns:p14="http://schemas.microsoft.com/office/powerpoint/2010/main" val="137604872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E3CBF04-DF3F-F945-B17D-7CC2F645FBA2}" type="slidenum">
              <a:rPr lang="en-GB" altLang="en-US"/>
              <a:pPr>
                <a:defRPr/>
              </a:pPr>
              <a:t>‹#›</a:t>
            </a:fld>
            <a:endParaRPr lang="en-GB" altLang="en-US"/>
          </a:p>
        </p:txBody>
      </p:sp>
    </p:spTree>
    <p:extLst>
      <p:ext uri="{BB962C8B-B14F-4D97-AF65-F5344CB8AC3E}">
        <p14:creationId xmlns:p14="http://schemas.microsoft.com/office/powerpoint/2010/main" val="9995433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85BECA-6D28-B749-AC2D-EB3156AB4654}" type="slidenum">
              <a:rPr lang="en-GB" altLang="en-US"/>
              <a:pPr>
                <a:defRPr/>
              </a:pPr>
              <a:t>‹#›</a:t>
            </a:fld>
            <a:endParaRPr lang="en-GB" altLang="en-US"/>
          </a:p>
        </p:txBody>
      </p:sp>
    </p:spTree>
    <p:extLst>
      <p:ext uri="{BB962C8B-B14F-4D97-AF65-F5344CB8AC3E}">
        <p14:creationId xmlns:p14="http://schemas.microsoft.com/office/powerpoint/2010/main" val="18175141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C2A06C-3F99-084B-B14D-FA87B4AEEB49}" type="slidenum">
              <a:rPr lang="en-GB" altLang="en-US"/>
              <a:pPr>
                <a:defRPr/>
              </a:pPr>
              <a:t>‹#›</a:t>
            </a:fld>
            <a:endParaRPr lang="en-GB" altLang="en-US"/>
          </a:p>
        </p:txBody>
      </p:sp>
    </p:spTree>
    <p:extLst>
      <p:ext uri="{BB962C8B-B14F-4D97-AF65-F5344CB8AC3E}">
        <p14:creationId xmlns:p14="http://schemas.microsoft.com/office/powerpoint/2010/main" val="11535627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05000"/>
            <a:ext cx="3771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905000"/>
            <a:ext cx="3771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E1AC74D-6D30-BE4C-80DE-AEB41C94422E}" type="slidenum">
              <a:rPr lang="en-GB" altLang="en-US"/>
              <a:pPr>
                <a:defRPr/>
              </a:pPr>
              <a:t>‹#›</a:t>
            </a:fld>
            <a:endParaRPr lang="en-GB" altLang="en-US"/>
          </a:p>
        </p:txBody>
      </p:sp>
    </p:spTree>
    <p:extLst>
      <p:ext uri="{BB962C8B-B14F-4D97-AF65-F5344CB8AC3E}">
        <p14:creationId xmlns:p14="http://schemas.microsoft.com/office/powerpoint/2010/main" val="44741280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DBE3402-8490-094A-8C71-0BFC73EDEBAA}" type="slidenum">
              <a:rPr lang="en-GB" altLang="en-US"/>
              <a:pPr>
                <a:defRPr/>
              </a:pPr>
              <a:t>‹#›</a:t>
            </a:fld>
            <a:endParaRPr lang="en-GB" altLang="en-US"/>
          </a:p>
        </p:txBody>
      </p:sp>
    </p:spTree>
    <p:extLst>
      <p:ext uri="{BB962C8B-B14F-4D97-AF65-F5344CB8AC3E}">
        <p14:creationId xmlns:p14="http://schemas.microsoft.com/office/powerpoint/2010/main" val="132668145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D3DD14B-F8F0-C047-92A8-EB6B81715B49}" type="slidenum">
              <a:rPr lang="en-GB" altLang="en-US"/>
              <a:pPr>
                <a:defRPr/>
              </a:pPr>
              <a:t>‹#›</a:t>
            </a:fld>
            <a:endParaRPr lang="en-GB" altLang="en-US"/>
          </a:p>
        </p:txBody>
      </p:sp>
    </p:spTree>
    <p:extLst>
      <p:ext uri="{BB962C8B-B14F-4D97-AF65-F5344CB8AC3E}">
        <p14:creationId xmlns:p14="http://schemas.microsoft.com/office/powerpoint/2010/main" val="21247377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34D065D-7B34-4749-A715-B4F16DA4B265}" type="slidenum">
              <a:rPr lang="en-GB" altLang="en-US"/>
              <a:pPr>
                <a:defRPr/>
              </a:pPr>
              <a:t>‹#›</a:t>
            </a:fld>
            <a:endParaRPr lang="en-GB" altLang="en-US"/>
          </a:p>
        </p:txBody>
      </p:sp>
    </p:spTree>
    <p:extLst>
      <p:ext uri="{BB962C8B-B14F-4D97-AF65-F5344CB8AC3E}">
        <p14:creationId xmlns:p14="http://schemas.microsoft.com/office/powerpoint/2010/main" val="192883107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22430D3-B2AA-C14E-9E98-3DB27FFBED39}" type="slidenum">
              <a:rPr lang="en-GB" altLang="en-US"/>
              <a:pPr>
                <a:defRPr/>
              </a:pPr>
              <a:t>‹#›</a:t>
            </a:fld>
            <a:endParaRPr lang="en-GB" altLang="en-US"/>
          </a:p>
        </p:txBody>
      </p:sp>
    </p:spTree>
    <p:extLst>
      <p:ext uri="{BB962C8B-B14F-4D97-AF65-F5344CB8AC3E}">
        <p14:creationId xmlns:p14="http://schemas.microsoft.com/office/powerpoint/2010/main" val="159824286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7170907-73CA-A043-8D90-88E5FA0C0473}" type="slidenum">
              <a:rPr lang="en-GB" altLang="en-US"/>
              <a:pPr>
                <a:defRPr/>
              </a:pPr>
              <a:t>‹#›</a:t>
            </a:fld>
            <a:endParaRPr lang="en-GB" altLang="en-US"/>
          </a:p>
        </p:txBody>
      </p:sp>
    </p:spTree>
    <p:extLst>
      <p:ext uri="{BB962C8B-B14F-4D97-AF65-F5344CB8AC3E}">
        <p14:creationId xmlns:p14="http://schemas.microsoft.com/office/powerpoint/2010/main" val="942408993"/>
      </p:ext>
    </p:extLst>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16059"/>
            </a:gs>
            <a:gs pos="100000">
              <a:srgbClr val="CC7E78"/>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609600"/>
            <a:ext cx="7772400" cy="1143000"/>
          </a:xfrm>
          <a:prstGeom prst="rect">
            <a:avLst/>
          </a:prstGeom>
          <a:noFill/>
          <a:ln>
            <a:noFill/>
          </a:ln>
          <a:effectLst>
            <a:outerShdw blurRad="63500" dist="46662" dir="2115817" algn="ctr" rotWithShape="0">
              <a:schemeClr val="tx1">
                <a:alpha val="74997"/>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1143000" y="1905000"/>
            <a:ext cx="7696200" cy="4724400"/>
          </a:xfrm>
          <a:prstGeom prst="rect">
            <a:avLst/>
          </a:prstGeom>
          <a:noFill/>
          <a:ln>
            <a:noFill/>
          </a:ln>
          <a:effectLst>
            <a:outerShdw blurRad="63500" dist="29783" dir="1514402"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400">
                <a:ea typeface="ＭＳ Ｐゴシック"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ma14:placeholderFlag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8DE38F2-E9B4-1342-B82E-8DBC0CC4E6E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1.tiff"/><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4.tiff"/><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5.tiff"/><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9.jpeg"/></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6.jpe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eg"/></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6.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9.jpeg"/></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19.jpeg"/><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 Id="rId3"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79618" y="2243773"/>
            <a:ext cx="4380414" cy="1822450"/>
          </a:xfrm>
        </p:spPr>
        <p:txBody>
          <a:bodyPr/>
          <a:lstStyle/>
          <a:p>
            <a:pPr eaLnBrk="1" hangingPunct="1">
              <a:spcBef>
                <a:spcPts val="0"/>
              </a:spcBef>
              <a:buFont typeface="Wingdings" charset="0"/>
              <a:buNone/>
              <a:defRPr/>
            </a:pPr>
            <a:r>
              <a:rPr lang="en-GB" sz="2800" b="1" dirty="0" smtClean="0">
                <a:solidFill>
                  <a:srgbClr val="FF0066"/>
                </a:solidFill>
                <a:latin typeface="Avenir Next" charset="0"/>
                <a:ea typeface="Avenir Next" charset="0"/>
                <a:cs typeface="Avenir Next" charset="0"/>
              </a:rPr>
              <a:t>HEALING THE WOUNDS </a:t>
            </a:r>
          </a:p>
          <a:p>
            <a:pPr eaLnBrk="1" hangingPunct="1">
              <a:spcBef>
                <a:spcPts val="0"/>
              </a:spcBef>
              <a:buFont typeface="Wingdings" charset="0"/>
              <a:buNone/>
              <a:defRPr/>
            </a:pPr>
            <a:r>
              <a:rPr lang="en-GB" sz="2800" dirty="0" smtClean="0">
                <a:solidFill>
                  <a:srgbClr val="FF0066"/>
                </a:solidFill>
                <a:latin typeface="Avenir Next" charset="0"/>
                <a:ea typeface="Avenir Next" charset="0"/>
                <a:cs typeface="Avenir Next" charset="0"/>
              </a:rPr>
              <a:t>OF EMOTIONAL ABUSE</a:t>
            </a:r>
          </a:p>
        </p:txBody>
      </p:sp>
      <p:sp>
        <p:nvSpPr>
          <p:cNvPr id="2" name="Retângulo 1"/>
          <p:cNvSpPr/>
          <p:nvPr/>
        </p:nvSpPr>
        <p:spPr>
          <a:xfrm>
            <a:off x="479618" y="1474332"/>
            <a:ext cx="4728410" cy="769441"/>
          </a:xfrm>
          <a:prstGeom prst="rect">
            <a:avLst/>
          </a:prstGeom>
        </p:spPr>
        <p:txBody>
          <a:bodyPr wrap="none">
            <a:spAutoFit/>
          </a:bodyPr>
          <a:lstStyle/>
          <a:p>
            <a:r>
              <a:rPr lang="pt-BR" sz="4400" b="1" dirty="0" smtClean="0">
                <a:solidFill>
                  <a:srgbClr val="D01A40"/>
                </a:solidFill>
                <a:latin typeface="Avenir Book" charset="0"/>
                <a:ea typeface="Avenir Book" charset="0"/>
                <a:cs typeface="Avenir Book" charset="0"/>
              </a:rPr>
              <a:t>LOVE PROTECTS</a:t>
            </a:r>
            <a:endParaRPr lang="pt-BR" sz="4400" b="1" dirty="0">
              <a:solidFill>
                <a:srgbClr val="D01A40"/>
              </a:solidFill>
              <a:latin typeface="Avenir Book" charset="0"/>
              <a:ea typeface="Avenir Book" charset="0"/>
              <a:cs typeface="Avenir Book" charset="0"/>
            </a:endParaRPr>
          </a:p>
        </p:txBody>
      </p:sp>
      <p:sp>
        <p:nvSpPr>
          <p:cNvPr id="3" name="Retângulo 2"/>
          <p:cNvSpPr/>
          <p:nvPr/>
        </p:nvSpPr>
        <p:spPr>
          <a:xfrm>
            <a:off x="432048" y="3284984"/>
            <a:ext cx="4572000" cy="307777"/>
          </a:xfrm>
          <a:prstGeom prst="rect">
            <a:avLst/>
          </a:prstGeom>
        </p:spPr>
        <p:txBody>
          <a:bodyPr>
            <a:spAutoFit/>
          </a:bodyPr>
          <a:lstStyle/>
          <a:p>
            <a:pPr algn="ctr" eaLnBrk="1" hangingPunct="1">
              <a:spcBef>
                <a:spcPts val="0"/>
              </a:spcBef>
              <a:buFont typeface="Wingdings" charset="0"/>
              <a:buNone/>
              <a:defRPr/>
            </a:pPr>
            <a:r>
              <a:rPr lang="en-GB" sz="1400" dirty="0" smtClean="0">
                <a:solidFill>
                  <a:srgbClr val="D01A40"/>
                </a:solidFill>
                <a:latin typeface="Avenir Book" charset="0"/>
                <a:ea typeface="Avenir Book" charset="0"/>
                <a:cs typeface="Avenir Book" charset="0"/>
              </a:rPr>
              <a:t>BY DR. LINDA MEI LIN KOH</a:t>
            </a:r>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67778" y="6260326"/>
            <a:ext cx="390331" cy="289193"/>
          </a:xfrm>
          <a:prstGeom prst="rect">
            <a:avLst/>
          </a:prstGeom>
        </p:spPr>
      </p:pic>
      <p:sp>
        <p:nvSpPr>
          <p:cNvPr id="4" name="TextBox 3"/>
          <p:cNvSpPr txBox="1"/>
          <p:nvPr/>
        </p:nvSpPr>
        <p:spPr>
          <a:xfrm>
            <a:off x="6524993" y="6309320"/>
            <a:ext cx="1742785" cy="307777"/>
          </a:xfrm>
          <a:prstGeom prst="rect">
            <a:avLst/>
          </a:prstGeom>
          <a:noFill/>
        </p:spPr>
        <p:txBody>
          <a:bodyPr wrap="none" rtlCol="0">
            <a:spAutoFit/>
          </a:bodyPr>
          <a:lstStyle/>
          <a:p>
            <a:pPr algn="ctr"/>
            <a:r>
              <a:rPr lang="en-US" sz="700" dirty="0" smtClean="0">
                <a:solidFill>
                  <a:schemeClr val="bg1"/>
                </a:solidFill>
                <a:latin typeface="Avenir Book" charset="0"/>
                <a:ea typeface="Avenir Book" charset="0"/>
                <a:cs typeface="Avenir Book" charset="0"/>
              </a:rPr>
              <a:t>GENERAL CONFERENCE </a:t>
            </a:r>
          </a:p>
          <a:p>
            <a:pPr algn="ctr"/>
            <a:r>
              <a:rPr lang="en-US" sz="700" dirty="0" smtClean="0">
                <a:solidFill>
                  <a:schemeClr val="bg1"/>
                </a:solidFill>
                <a:latin typeface="Avenir Book" charset="0"/>
                <a:ea typeface="Avenir Book" charset="0"/>
                <a:cs typeface="Avenir Book" charset="0"/>
              </a:rPr>
              <a:t>WOMEN’S MINISTRIES DEPARTMENT</a:t>
            </a:r>
            <a:endParaRPr lang="en-US" sz="700" dirty="0">
              <a:solidFill>
                <a:schemeClr val="bg1"/>
              </a:solidFill>
              <a:latin typeface="Avenir Book" charset="0"/>
              <a:ea typeface="Avenir Book" charset="0"/>
              <a:cs typeface="Avenir Book" charset="0"/>
            </a:endParaRPr>
          </a:p>
        </p:txBody>
      </p:sp>
      <p:pic>
        <p:nvPicPr>
          <p:cNvPr id="8" name="Picture 7"/>
          <p:cNvPicPr/>
          <p:nvPr/>
        </p:nvPicPr>
        <p:blipFill>
          <a:blip r:embed="rId5" cstate="email">
            <a:extLst>
              <a:ext uri="{28A0092B-C50C-407E-A947-70E740481C1C}">
                <a14:useLocalDpi xmlns:a14="http://schemas.microsoft.com/office/drawing/2010/main"/>
              </a:ext>
            </a:extLst>
          </a:blip>
          <a:stretch>
            <a:fillRect/>
          </a:stretch>
        </p:blipFill>
        <p:spPr>
          <a:xfrm>
            <a:off x="1979712" y="3789040"/>
            <a:ext cx="1664335" cy="445135"/>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25413" y="600472"/>
            <a:ext cx="8839200" cy="1676400"/>
          </a:xfrm>
        </p:spPr>
        <p:txBody>
          <a:bodyPr/>
          <a:lstStyle/>
          <a:p>
            <a:pPr algn="r" eaLnBrk="1" hangingPunct="1">
              <a:defRPr/>
            </a:pPr>
            <a:r>
              <a:rPr lang="en-GB" altLang="en-US" sz="3600" dirty="0" smtClean="0">
                <a:effectLst/>
                <a:latin typeface="Avenir Book" charset="0"/>
                <a:ea typeface="Avenir Book" charset="0"/>
                <a:cs typeface="Avenir Book" charset="0"/>
              </a:rPr>
              <a:t>WHAT IS EMOTIONAL ABUSE?</a:t>
            </a:r>
            <a:endParaRPr lang="en-GB" altLang="en-US" sz="36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395536" y="2708920"/>
            <a:ext cx="8569077" cy="3096344"/>
          </a:xfrm>
        </p:spPr>
        <p:txBody>
          <a:bodyPr/>
          <a:lstStyle/>
          <a:p>
            <a:pPr eaLnBrk="1" hangingPunct="1">
              <a:buFont typeface="Arial" panose="020B0604020202020204" pitchFamily="34" charset="0"/>
              <a:buChar char="•"/>
              <a:defRPr/>
            </a:pPr>
            <a:r>
              <a:rPr lang="en-GB" sz="2800" dirty="0" smtClean="0">
                <a:latin typeface="Calibri" charset="0"/>
                <a:ea typeface="Calibri" charset="0"/>
                <a:cs typeface="Calibri" charset="0"/>
              </a:rPr>
              <a:t>Referred to as “psychological maltreatment.”</a:t>
            </a:r>
          </a:p>
          <a:p>
            <a:pPr eaLnBrk="1" hangingPunct="1">
              <a:buFont typeface="Arial" panose="020B0604020202020204" pitchFamily="34" charset="0"/>
              <a:buChar char="•"/>
              <a:defRPr/>
            </a:pPr>
            <a:r>
              <a:rPr lang="en-GB" sz="2800" dirty="0" smtClean="0">
                <a:latin typeface="Calibri" charset="0"/>
                <a:ea typeface="Calibri" charset="0"/>
                <a:cs typeface="Calibri" charset="0"/>
              </a:rPr>
              <a:t>A kind of battering which does not leave evidence as compared to the bruises of physical abuse.</a:t>
            </a:r>
          </a:p>
          <a:p>
            <a:pPr eaLnBrk="1" hangingPunct="1">
              <a:buFont typeface="Arial" panose="020B0604020202020204" pitchFamily="34" charset="0"/>
              <a:buChar char="•"/>
              <a:defRPr/>
            </a:pPr>
            <a:r>
              <a:rPr lang="en-GB" sz="2800" dirty="0" smtClean="0">
                <a:latin typeface="Calibri" charset="0"/>
                <a:ea typeface="Calibri" charset="0"/>
                <a:cs typeface="Calibri" charset="0"/>
              </a:rPr>
              <a:t>Perpetrator uses intimidation, humiliation, isolation neglect, and fear to diminish victim’s sense of self.</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4146" name="Rectangle 1026"/>
          <p:cNvSpPr>
            <a:spLocks noGrp="1" noChangeArrowheads="1"/>
          </p:cNvSpPr>
          <p:nvPr>
            <p:ph type="title"/>
          </p:nvPr>
        </p:nvSpPr>
        <p:spPr>
          <a:xfrm>
            <a:off x="2267744" y="332656"/>
            <a:ext cx="6768752" cy="1584176"/>
          </a:xfrm>
        </p:spPr>
        <p:txBody>
          <a:bodyPr/>
          <a:lstStyle/>
          <a:p>
            <a:pPr algn="r" eaLnBrk="1" hangingPunct="1">
              <a:defRPr/>
            </a:pPr>
            <a:r>
              <a:rPr lang="en-GB" altLang="en-US" sz="3600" dirty="0" smtClean="0">
                <a:effectLst/>
                <a:latin typeface="Avenir Book" charset="0"/>
                <a:ea typeface="Avenir Book" charset="0"/>
                <a:cs typeface="Avenir Book" charset="0"/>
              </a:rPr>
              <a:t>WHAT DOES EMOTIONAL ABUSE INCLUDE?</a:t>
            </a:r>
            <a:endParaRPr lang="en-GB" altLang="en-US" sz="3600" dirty="0">
              <a:effectLst/>
              <a:latin typeface="Avenir Book" charset="0"/>
              <a:ea typeface="Avenir Book" charset="0"/>
              <a:cs typeface="Avenir Book" charset="0"/>
            </a:endParaRPr>
          </a:p>
        </p:txBody>
      </p:sp>
      <p:sp>
        <p:nvSpPr>
          <p:cNvPr id="134147" name="Rectangle 1027"/>
          <p:cNvSpPr>
            <a:spLocks noGrp="1" noChangeArrowheads="1"/>
          </p:cNvSpPr>
          <p:nvPr>
            <p:ph type="body" idx="1"/>
          </p:nvPr>
        </p:nvSpPr>
        <p:spPr>
          <a:xfrm>
            <a:off x="239182" y="2061270"/>
            <a:ext cx="7357154" cy="4752106"/>
          </a:xfrm>
          <a:effectLst>
            <a:outerShdw blurRad="63500" dist="17961" dir="2700000" algn="ctr" rotWithShape="0">
              <a:srgbClr val="F7D47D">
                <a:alpha val="74997"/>
              </a:srgbClr>
            </a:outerShdw>
          </a:effectLst>
        </p:spPr>
        <p:txBody>
          <a:bodyPr/>
          <a:lstStyle/>
          <a:p>
            <a:pPr lvl="1" eaLnBrk="1" hangingPunct="1">
              <a:buFont typeface="Arial" panose="020B0604020202020204" pitchFamily="34" charset="0"/>
              <a:buChar char="•"/>
              <a:defRPr/>
            </a:pPr>
            <a:r>
              <a:rPr lang="en-GB" dirty="0" smtClean="0">
                <a:latin typeface="Calibri" charset="0"/>
                <a:ea typeface="Calibri" charset="0"/>
                <a:cs typeface="Calibri" charset="0"/>
              </a:rPr>
              <a:t> Ignoring</a:t>
            </a:r>
            <a:r>
              <a:rPr lang="en-US" dirty="0" smtClean="0">
                <a:latin typeface="Calibri" charset="0"/>
                <a:ea typeface="Calibri" charset="0"/>
                <a:cs typeface="Calibri" charset="0"/>
              </a:rPr>
              <a:t>—</a:t>
            </a:r>
            <a:r>
              <a:rPr lang="en-GB" dirty="0" smtClean="0">
                <a:latin typeface="Calibri" charset="0"/>
                <a:ea typeface="Calibri" charset="0"/>
                <a:cs typeface="Calibri" charset="0"/>
              </a:rPr>
              <a:t>not talking to child</a:t>
            </a:r>
          </a:p>
          <a:p>
            <a:pPr lvl="1" eaLnBrk="1" hangingPunct="1">
              <a:buFont typeface="Arial" panose="020B0604020202020204" pitchFamily="34" charset="0"/>
              <a:buChar char="•"/>
              <a:defRPr/>
            </a:pPr>
            <a:r>
              <a:rPr lang="en-GB" dirty="0">
                <a:latin typeface="Calibri" charset="0"/>
                <a:ea typeface="Calibri" charset="0"/>
                <a:cs typeface="Calibri" charset="0"/>
              </a:rPr>
              <a:t> </a:t>
            </a:r>
            <a:r>
              <a:rPr lang="en-GB" dirty="0" smtClean="0">
                <a:latin typeface="Calibri" charset="0"/>
                <a:ea typeface="Calibri" charset="0"/>
                <a:cs typeface="Calibri" charset="0"/>
              </a:rPr>
              <a:t>Rejecting</a:t>
            </a:r>
          </a:p>
          <a:p>
            <a:pPr lvl="1" eaLnBrk="1" hangingPunct="1">
              <a:buFont typeface="Arial" panose="020B0604020202020204" pitchFamily="34" charset="0"/>
              <a:buChar char="•"/>
              <a:defRPr/>
            </a:pPr>
            <a:r>
              <a:rPr lang="en-GB" dirty="0">
                <a:latin typeface="Calibri" charset="0"/>
                <a:ea typeface="Calibri" charset="0"/>
                <a:cs typeface="Calibri" charset="0"/>
              </a:rPr>
              <a:t> </a:t>
            </a:r>
            <a:r>
              <a:rPr lang="en-GB" dirty="0" smtClean="0">
                <a:latin typeface="Calibri" charset="0"/>
                <a:ea typeface="Calibri" charset="0"/>
                <a:cs typeface="Calibri" charset="0"/>
              </a:rPr>
              <a:t>Isolating</a:t>
            </a:r>
            <a:r>
              <a:rPr lang="en-US" dirty="0" smtClean="0">
                <a:latin typeface="Calibri" charset="0"/>
                <a:ea typeface="Calibri" charset="0"/>
                <a:cs typeface="Calibri" charset="0"/>
              </a:rPr>
              <a:t>—</a:t>
            </a:r>
            <a:r>
              <a:rPr lang="en-GB" dirty="0" smtClean="0">
                <a:latin typeface="Calibri" charset="0"/>
                <a:ea typeface="Calibri" charset="0"/>
                <a:cs typeface="Calibri" charset="0"/>
              </a:rPr>
              <a:t>cannot play with other kids</a:t>
            </a:r>
          </a:p>
          <a:p>
            <a:pPr lvl="1" eaLnBrk="1" hangingPunct="1">
              <a:buFont typeface="Arial" panose="020B0604020202020204" pitchFamily="34" charset="0"/>
              <a:buChar char="•"/>
              <a:defRPr/>
            </a:pPr>
            <a:r>
              <a:rPr lang="en-GB" dirty="0" smtClean="0">
                <a:latin typeface="Calibri" charset="0"/>
                <a:ea typeface="Calibri" charset="0"/>
                <a:cs typeface="Calibri" charset="0"/>
              </a:rPr>
              <a:t> Verbally assaulting</a:t>
            </a:r>
            <a:r>
              <a:rPr lang="en-US" dirty="0">
                <a:latin typeface="Calibri" charset="0"/>
                <a:ea typeface="Calibri" charset="0"/>
                <a:cs typeface="Calibri" charset="0"/>
              </a:rPr>
              <a:t> — </a:t>
            </a:r>
            <a:r>
              <a:rPr lang="en-GB" dirty="0" smtClean="0">
                <a:latin typeface="Calibri" charset="0"/>
                <a:ea typeface="Calibri" charset="0"/>
                <a:cs typeface="Calibri" charset="0"/>
              </a:rPr>
              <a:t>good for nothing</a:t>
            </a:r>
          </a:p>
          <a:p>
            <a:pPr lvl="1" eaLnBrk="1" hangingPunct="1">
              <a:buFont typeface="Arial" panose="020B0604020202020204" pitchFamily="34" charset="0"/>
              <a:buChar char="•"/>
              <a:defRPr/>
            </a:pPr>
            <a:r>
              <a:rPr lang="en-GB" dirty="0">
                <a:latin typeface="Calibri" charset="0"/>
                <a:ea typeface="Calibri" charset="0"/>
                <a:cs typeface="Calibri" charset="0"/>
              </a:rPr>
              <a:t> T</a:t>
            </a:r>
            <a:r>
              <a:rPr lang="en-GB" dirty="0" smtClean="0">
                <a:latin typeface="Calibri" charset="0"/>
                <a:ea typeface="Calibri" charset="0"/>
                <a:cs typeface="Calibri" charset="0"/>
              </a:rPr>
              <a:t>errorizing  </a:t>
            </a:r>
          </a:p>
          <a:p>
            <a:pPr lvl="1" eaLnBrk="1" hangingPunct="1">
              <a:buFont typeface="Arial" panose="020B0604020202020204" pitchFamily="34" charset="0"/>
              <a:buChar char="•"/>
              <a:defRPr/>
            </a:pPr>
            <a:r>
              <a:rPr lang="en-GB" dirty="0" smtClean="0">
                <a:latin typeface="Calibri" charset="0"/>
                <a:ea typeface="Calibri" charset="0"/>
                <a:cs typeface="Calibri" charset="0"/>
              </a:rPr>
              <a:t> Neglecting</a:t>
            </a:r>
            <a:r>
              <a:rPr lang="en-US" dirty="0" smtClean="0">
                <a:latin typeface="Calibri" charset="0"/>
                <a:ea typeface="Calibri" charset="0"/>
                <a:cs typeface="Calibri" charset="0"/>
              </a:rPr>
              <a:t>—</a:t>
            </a:r>
            <a:r>
              <a:rPr lang="en-GB" dirty="0" smtClean="0">
                <a:latin typeface="Calibri" charset="0"/>
                <a:ea typeface="Calibri" charset="0"/>
                <a:cs typeface="Calibri" charset="0"/>
              </a:rPr>
              <a:t>no food, medical care Shaming the victim</a:t>
            </a:r>
            <a:r>
              <a:rPr lang="en-US" dirty="0" smtClean="0">
                <a:latin typeface="Calibri" charset="0"/>
                <a:ea typeface="Calibri" charset="0"/>
                <a:cs typeface="Calibri" charset="0"/>
              </a:rPr>
              <a:t>—’</a:t>
            </a:r>
            <a:r>
              <a:rPr lang="en-GB" dirty="0" smtClean="0">
                <a:latin typeface="Calibri" charset="0"/>
                <a:ea typeface="Calibri" charset="0"/>
                <a:cs typeface="Calibri" charset="0"/>
              </a:rPr>
              <a:t>useless’</a:t>
            </a:r>
          </a:p>
          <a:p>
            <a:pPr lvl="1" eaLnBrk="1" hangingPunct="1">
              <a:buFont typeface="Arial" panose="020B0604020202020204" pitchFamily="34" charset="0"/>
              <a:buChar char="•"/>
              <a:defRPr/>
            </a:pPr>
            <a:r>
              <a:rPr lang="en-GB" dirty="0">
                <a:latin typeface="Calibri" charset="0"/>
                <a:ea typeface="Calibri" charset="0"/>
                <a:cs typeface="Calibri" charset="0"/>
              </a:rPr>
              <a:t> </a:t>
            </a:r>
            <a:r>
              <a:rPr lang="en-GB" dirty="0" smtClean="0">
                <a:latin typeface="Calibri" charset="0"/>
                <a:ea typeface="Calibri" charset="0"/>
                <a:cs typeface="Calibri" charset="0"/>
              </a:rPr>
              <a:t>Bullying </a:t>
            </a:r>
          </a:p>
          <a:p>
            <a:pPr lvl="1" eaLnBrk="1" hangingPunct="1">
              <a:buFont typeface="Arial" panose="020B0604020202020204" pitchFamily="34" charset="0"/>
              <a:buChar char="•"/>
              <a:defRPr/>
            </a:pPr>
            <a:endParaRPr lang="en-GB" dirty="0" smtClean="0">
              <a:latin typeface="Calibri" charset="0"/>
              <a:ea typeface="Calibri" charset="0"/>
              <a:cs typeface="Calibri" charset="0"/>
            </a:endParaRPr>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dissolve">
                                      <p:cBhvr>
                                        <p:cTn id="7" dur="500"/>
                                        <p:tgtEl>
                                          <p:spTgt spid="134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dissolve">
                                      <p:cBhvr>
                                        <p:cTn id="12" dur="500"/>
                                        <p:tgtEl>
                                          <p:spTgt spid="134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dissolve">
                                      <p:cBhvr>
                                        <p:cTn id="17" dur="500"/>
                                        <p:tgtEl>
                                          <p:spTgt spid="134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4147">
                                            <p:txEl>
                                              <p:pRg st="3" end="3"/>
                                            </p:txEl>
                                          </p:spTgt>
                                        </p:tgtEl>
                                        <p:attrNameLst>
                                          <p:attrName>style.visibility</p:attrName>
                                        </p:attrNameLst>
                                      </p:cBhvr>
                                      <p:to>
                                        <p:strVal val="visible"/>
                                      </p:to>
                                    </p:set>
                                    <p:animEffect transition="in" filter="dissolve">
                                      <p:cBhvr>
                                        <p:cTn id="22" dur="500"/>
                                        <p:tgtEl>
                                          <p:spTgt spid="134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4147">
                                            <p:txEl>
                                              <p:pRg st="4" end="4"/>
                                            </p:txEl>
                                          </p:spTgt>
                                        </p:tgtEl>
                                        <p:attrNameLst>
                                          <p:attrName>style.visibility</p:attrName>
                                        </p:attrNameLst>
                                      </p:cBhvr>
                                      <p:to>
                                        <p:strVal val="visible"/>
                                      </p:to>
                                    </p:set>
                                    <p:animEffect transition="in" filter="dissolve">
                                      <p:cBhvr>
                                        <p:cTn id="27" dur="500"/>
                                        <p:tgtEl>
                                          <p:spTgt spid="134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4147">
                                            <p:txEl>
                                              <p:pRg st="5" end="5"/>
                                            </p:txEl>
                                          </p:spTgt>
                                        </p:tgtEl>
                                        <p:attrNameLst>
                                          <p:attrName>style.visibility</p:attrName>
                                        </p:attrNameLst>
                                      </p:cBhvr>
                                      <p:to>
                                        <p:strVal val="visible"/>
                                      </p:to>
                                    </p:set>
                                    <p:animEffect transition="in" filter="dissolve">
                                      <p:cBhvr>
                                        <p:cTn id="32" dur="500"/>
                                        <p:tgtEl>
                                          <p:spTgt spid="1341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4147">
                                            <p:txEl>
                                              <p:pRg st="6" end="6"/>
                                            </p:txEl>
                                          </p:spTgt>
                                        </p:tgtEl>
                                        <p:attrNameLst>
                                          <p:attrName>style.visibility</p:attrName>
                                        </p:attrNameLst>
                                      </p:cBhvr>
                                      <p:to>
                                        <p:strVal val="visible"/>
                                      </p:to>
                                    </p:set>
                                    <p:animEffect transition="in" filter="dissolve">
                                      <p:cBhvr>
                                        <p:cTn id="37" dur="500"/>
                                        <p:tgtEl>
                                          <p:spTgt spid="134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420888"/>
            <a:ext cx="7848872" cy="3024336"/>
          </a:xfrm>
        </p:spPr>
        <p:txBody>
          <a:bodyPr/>
          <a:lstStyle/>
          <a:p>
            <a:pPr marL="0" indent="0" algn="ctr" eaLnBrk="1" fontAlgn="auto" hangingPunct="1">
              <a:spcBef>
                <a:spcPts val="0"/>
              </a:spcBef>
              <a:spcAft>
                <a:spcPts val="0"/>
              </a:spcAft>
              <a:buClrTx/>
              <a:buFont typeface="Wingdings" charset="2"/>
              <a:buNone/>
              <a:defRPr/>
            </a:pPr>
            <a:r>
              <a:rPr lang="en-US" sz="3600" dirty="0">
                <a:latin typeface="Calibri" charset="0"/>
                <a:ea typeface="Calibri" charset="0"/>
                <a:cs typeface="Calibri" charset="0"/>
              </a:rPr>
              <a:t>“It’s tough to believe in the fidelity of God, if all you’re experiencing is ongoing abuse in your life</a:t>
            </a:r>
            <a:r>
              <a:rPr lang="en-US" sz="3600" dirty="0" smtClean="0">
                <a:latin typeface="Calibri" charset="0"/>
                <a:ea typeface="Calibri" charset="0"/>
                <a:cs typeface="Calibri" charset="0"/>
              </a:rPr>
              <a:t>.”</a:t>
            </a:r>
          </a:p>
          <a:p>
            <a:pPr marL="0" indent="0" algn="ctr" eaLnBrk="1" fontAlgn="auto" hangingPunct="1">
              <a:spcBef>
                <a:spcPts val="0"/>
              </a:spcBef>
              <a:spcAft>
                <a:spcPts val="0"/>
              </a:spcAft>
              <a:buClrTx/>
              <a:buFont typeface="Wingdings" charset="2"/>
              <a:buNone/>
              <a:defRPr/>
            </a:pPr>
            <a:endParaRPr lang="en-US" sz="2800" dirty="0">
              <a:latin typeface="Calibri" charset="0"/>
              <a:ea typeface="Calibri" charset="0"/>
              <a:cs typeface="Calibri" charset="0"/>
            </a:endParaRPr>
          </a:p>
          <a:p>
            <a:pPr marL="0" indent="0" algn="ctr" eaLnBrk="1" fontAlgn="auto" hangingPunct="1">
              <a:spcBef>
                <a:spcPts val="0"/>
              </a:spcBef>
              <a:spcAft>
                <a:spcPts val="0"/>
              </a:spcAft>
              <a:buClrTx/>
              <a:buFontTx/>
              <a:buNone/>
              <a:defRPr/>
            </a:pPr>
            <a:r>
              <a:rPr lang="en-US" sz="2400" dirty="0">
                <a:latin typeface="Calibri" charset="0"/>
                <a:ea typeface="Calibri" charset="0"/>
                <a:cs typeface="Calibri" charset="0"/>
              </a:rPr>
              <a:t>Dr. Tim </a:t>
            </a:r>
            <a:r>
              <a:rPr lang="en-US" sz="2400" dirty="0" smtClean="0">
                <a:latin typeface="Calibri" charset="0"/>
                <a:ea typeface="Calibri" charset="0"/>
                <a:cs typeface="Calibri" charset="0"/>
              </a:rPr>
              <a:t>Clinton</a:t>
            </a:r>
          </a:p>
          <a:p>
            <a:pPr marL="0" indent="0" algn="ctr" eaLnBrk="1" fontAlgn="auto" hangingPunct="1">
              <a:spcBef>
                <a:spcPts val="0"/>
              </a:spcBef>
              <a:spcAft>
                <a:spcPts val="0"/>
              </a:spcAft>
              <a:buClrTx/>
              <a:buFontTx/>
              <a:buNone/>
              <a:defRPr/>
            </a:pPr>
            <a:r>
              <a:rPr lang="en-US" sz="2400" dirty="0" smtClean="0">
                <a:latin typeface="Calibri" charset="0"/>
                <a:ea typeface="Calibri" charset="0"/>
                <a:cs typeface="Calibri" charset="0"/>
              </a:rPr>
              <a:t>President </a:t>
            </a:r>
            <a:r>
              <a:rPr lang="en-US" sz="2400" dirty="0">
                <a:latin typeface="Calibri" charset="0"/>
                <a:ea typeface="Calibri" charset="0"/>
                <a:cs typeface="Calibri" charset="0"/>
              </a:rPr>
              <a:t>of the American Association of Christian Counselors</a:t>
            </a: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348680" y="638200"/>
            <a:ext cx="7543800" cy="990600"/>
          </a:xfrm>
        </p:spPr>
        <p:txBody>
          <a:bodyPr/>
          <a:lstStyle/>
          <a:p>
            <a:pPr algn="r" eaLnBrk="1" hangingPunct="1">
              <a:defRPr/>
            </a:pPr>
            <a:r>
              <a:rPr lang="en-GB" altLang="en-US" sz="4000" dirty="0" smtClean="0">
                <a:effectLst/>
                <a:latin typeface="Avenir Book" charset="0"/>
                <a:ea typeface="Avenir Book" charset="0"/>
                <a:cs typeface="Avenir Book" charset="0"/>
              </a:rPr>
              <a:t>POSSIBLE SIGNS OF EMOTIONAL ABUSE</a:t>
            </a:r>
            <a:endParaRPr lang="en-GB" altLang="en-US" sz="4000" dirty="0">
              <a:effectLst/>
              <a:latin typeface="Avenir Book" charset="0"/>
              <a:ea typeface="Avenir Book" charset="0"/>
              <a:cs typeface="Avenir Book" charset="0"/>
            </a:endParaRPr>
          </a:p>
        </p:txBody>
      </p:sp>
      <p:sp>
        <p:nvSpPr>
          <p:cNvPr id="144387" name="Rectangle 3"/>
          <p:cNvSpPr>
            <a:spLocks noGrp="1" noChangeArrowheads="1"/>
          </p:cNvSpPr>
          <p:nvPr>
            <p:ph type="body" idx="1"/>
          </p:nvPr>
        </p:nvSpPr>
        <p:spPr>
          <a:xfrm>
            <a:off x="0" y="2348880"/>
            <a:ext cx="8860904" cy="3992508"/>
          </a:xfrm>
        </p:spPr>
        <p:txBody>
          <a:bodyPr/>
          <a:lstStyle/>
          <a:p>
            <a:pPr lvl="1" eaLnBrk="1" hangingPunct="1">
              <a:spcBef>
                <a:spcPts val="0"/>
              </a:spcBef>
              <a:buFont typeface="Arial" panose="020B0604020202020204" pitchFamily="34" charset="0"/>
              <a:buChar char="•"/>
              <a:defRPr/>
            </a:pPr>
            <a:r>
              <a:rPr lang="en-GB" dirty="0" smtClean="0">
                <a:latin typeface="Calibri" charset="0"/>
                <a:ea typeface="Calibri" charset="0"/>
                <a:cs typeface="Calibri" charset="0"/>
              </a:rPr>
              <a:t>Unusual fears (of certain people, of going home, etc.)</a:t>
            </a:r>
          </a:p>
          <a:p>
            <a:pPr lvl="1" eaLnBrk="1" hangingPunct="1">
              <a:spcBef>
                <a:spcPts val="0"/>
              </a:spcBef>
              <a:buFont typeface="Arial" panose="020B0604020202020204" pitchFamily="34" charset="0"/>
              <a:buChar char="•"/>
              <a:defRPr/>
            </a:pPr>
            <a:r>
              <a:rPr lang="en-GB" dirty="0" smtClean="0">
                <a:latin typeface="Calibri" charset="0"/>
                <a:ea typeface="Calibri" charset="0"/>
                <a:cs typeface="Calibri" charset="0"/>
              </a:rPr>
              <a:t>Aggressive or withdrawn behaviour</a:t>
            </a:r>
          </a:p>
          <a:p>
            <a:pPr lvl="1" eaLnBrk="1" hangingPunct="1">
              <a:spcBef>
                <a:spcPts val="0"/>
              </a:spcBef>
              <a:buFont typeface="Arial" panose="020B0604020202020204" pitchFamily="34" charset="0"/>
              <a:buChar char="•"/>
              <a:defRPr/>
            </a:pPr>
            <a:r>
              <a:rPr lang="en-GB" dirty="0" smtClean="0">
                <a:latin typeface="Calibri" charset="0"/>
                <a:ea typeface="Calibri" charset="0"/>
                <a:cs typeface="Calibri" charset="0"/>
              </a:rPr>
              <a:t>Craving for attention (Inappropriate relations with adults/peers)</a:t>
            </a:r>
          </a:p>
          <a:p>
            <a:pPr lvl="1" eaLnBrk="1" hangingPunct="1">
              <a:spcBef>
                <a:spcPts val="0"/>
              </a:spcBef>
              <a:buFont typeface="Arial" panose="020B0604020202020204" pitchFamily="34" charset="0"/>
              <a:buChar char="•"/>
              <a:defRPr/>
            </a:pPr>
            <a:r>
              <a:rPr lang="en-GB" dirty="0" smtClean="0">
                <a:latin typeface="Calibri" charset="0"/>
                <a:ea typeface="Calibri" charset="0"/>
                <a:cs typeface="Calibri" charset="0"/>
              </a:rPr>
              <a:t>Lack of concentration</a:t>
            </a:r>
          </a:p>
          <a:p>
            <a:pPr lvl="1" eaLnBrk="1" hangingPunct="1">
              <a:spcBef>
                <a:spcPts val="0"/>
              </a:spcBef>
              <a:buFont typeface="Arial" panose="020B0604020202020204" pitchFamily="34" charset="0"/>
              <a:buChar char="•"/>
              <a:defRPr/>
            </a:pPr>
            <a:r>
              <a:rPr lang="en-GB" dirty="0" smtClean="0">
                <a:latin typeface="Calibri" charset="0"/>
                <a:ea typeface="Calibri" charset="0"/>
                <a:cs typeface="Calibri" charset="0"/>
              </a:rPr>
              <a:t>Frequent tardiness or absence from school</a:t>
            </a:r>
          </a:p>
          <a:p>
            <a:pPr lvl="1" eaLnBrk="1" hangingPunct="1">
              <a:spcBef>
                <a:spcPts val="0"/>
              </a:spcBef>
              <a:buFont typeface="Arial" panose="020B0604020202020204" pitchFamily="34" charset="0"/>
              <a:buChar char="•"/>
              <a:defRPr/>
            </a:pPr>
            <a:r>
              <a:rPr lang="en-GB" dirty="0" smtClean="0">
                <a:latin typeface="Calibri" charset="0"/>
                <a:ea typeface="Calibri" charset="0"/>
                <a:cs typeface="Calibri" charset="0"/>
              </a:rPr>
              <a:t>Sudden under-achievement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dissolve">
                                      <p:cBhvr>
                                        <p:cTn id="7" dur="500"/>
                                        <p:tgtEl>
                                          <p:spTgt spid="144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Effect transition="in" filter="dissolve">
                                      <p:cBhvr>
                                        <p:cTn id="12" dur="500"/>
                                        <p:tgtEl>
                                          <p:spTgt spid="144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4387">
                                            <p:txEl>
                                              <p:pRg st="2" end="2"/>
                                            </p:txEl>
                                          </p:spTgt>
                                        </p:tgtEl>
                                        <p:attrNameLst>
                                          <p:attrName>style.visibility</p:attrName>
                                        </p:attrNameLst>
                                      </p:cBhvr>
                                      <p:to>
                                        <p:strVal val="visible"/>
                                      </p:to>
                                    </p:set>
                                    <p:animEffect transition="in" filter="dissolve">
                                      <p:cBhvr>
                                        <p:cTn id="17" dur="500"/>
                                        <p:tgtEl>
                                          <p:spTgt spid="144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4387">
                                            <p:txEl>
                                              <p:pRg st="3" end="3"/>
                                            </p:txEl>
                                          </p:spTgt>
                                        </p:tgtEl>
                                        <p:attrNameLst>
                                          <p:attrName>style.visibility</p:attrName>
                                        </p:attrNameLst>
                                      </p:cBhvr>
                                      <p:to>
                                        <p:strVal val="visible"/>
                                      </p:to>
                                    </p:set>
                                    <p:animEffect transition="in" filter="dissolve">
                                      <p:cBhvr>
                                        <p:cTn id="22" dur="500"/>
                                        <p:tgtEl>
                                          <p:spTgt spid="144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4387">
                                            <p:txEl>
                                              <p:pRg st="4" end="4"/>
                                            </p:txEl>
                                          </p:spTgt>
                                        </p:tgtEl>
                                        <p:attrNameLst>
                                          <p:attrName>style.visibility</p:attrName>
                                        </p:attrNameLst>
                                      </p:cBhvr>
                                      <p:to>
                                        <p:strVal val="visible"/>
                                      </p:to>
                                    </p:set>
                                    <p:animEffect transition="in" filter="dissolve">
                                      <p:cBhvr>
                                        <p:cTn id="27" dur="500"/>
                                        <p:tgtEl>
                                          <p:spTgt spid="1443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4387">
                                            <p:txEl>
                                              <p:pRg st="5" end="5"/>
                                            </p:txEl>
                                          </p:spTgt>
                                        </p:tgtEl>
                                        <p:attrNameLst>
                                          <p:attrName>style.visibility</p:attrName>
                                        </p:attrNameLst>
                                      </p:cBhvr>
                                      <p:to>
                                        <p:strVal val="visible"/>
                                      </p:to>
                                    </p:set>
                                    <p:animEffect transition="in" filter="dissolve">
                                      <p:cBhvr>
                                        <p:cTn id="32" dur="500"/>
                                        <p:tgtEl>
                                          <p:spTgt spid="144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706062" y="714400"/>
            <a:ext cx="7273925" cy="914400"/>
          </a:xfrm>
        </p:spPr>
        <p:txBody>
          <a:bodyPr/>
          <a:lstStyle/>
          <a:p>
            <a:pPr algn="r" eaLnBrk="1" hangingPunct="1">
              <a:defRPr/>
            </a:pPr>
            <a:r>
              <a:rPr lang="en-GB" altLang="en-US" sz="4000" dirty="0" smtClean="0">
                <a:effectLst/>
                <a:latin typeface="Avenir Book" charset="0"/>
                <a:ea typeface="Avenir Book" charset="0"/>
                <a:cs typeface="Avenir Book" charset="0"/>
              </a:rPr>
              <a:t>POSSIBLE SIGNS OF NEGLECT</a:t>
            </a:r>
            <a:endParaRPr lang="en-GB" altLang="en-US" sz="4000" dirty="0">
              <a:effectLst/>
              <a:latin typeface="Avenir Book" charset="0"/>
              <a:ea typeface="Avenir Book" charset="0"/>
              <a:cs typeface="Avenir Book" charset="0"/>
            </a:endParaRPr>
          </a:p>
        </p:txBody>
      </p:sp>
      <p:sp>
        <p:nvSpPr>
          <p:cNvPr id="145411" name="Rectangle 3"/>
          <p:cNvSpPr>
            <a:spLocks noGrp="1" noChangeArrowheads="1"/>
          </p:cNvSpPr>
          <p:nvPr>
            <p:ph type="body" idx="1"/>
          </p:nvPr>
        </p:nvSpPr>
        <p:spPr>
          <a:xfrm>
            <a:off x="-36512" y="2348880"/>
            <a:ext cx="8928992" cy="4176464"/>
          </a:xfrm>
        </p:spPr>
        <p:txBody>
          <a:bodyPr/>
          <a:lstStyle/>
          <a:p>
            <a:pPr lvl="1" eaLnBrk="1" hangingPunct="1">
              <a:buFont typeface="Arial" panose="020B0604020202020204" pitchFamily="34" charset="0"/>
              <a:buChar char="•"/>
              <a:defRPr/>
            </a:pPr>
            <a:r>
              <a:rPr lang="en-GB" dirty="0" smtClean="0">
                <a:latin typeface="Calibri" charset="0"/>
                <a:ea typeface="Calibri" charset="0"/>
                <a:cs typeface="Calibri" charset="0"/>
              </a:rPr>
              <a:t>Looking ill-cared for and unhappy.</a:t>
            </a:r>
          </a:p>
          <a:p>
            <a:pPr lvl="1" eaLnBrk="1" hangingPunct="1">
              <a:buFont typeface="Arial" panose="020B0604020202020204" pitchFamily="34" charset="0"/>
              <a:buChar char="•"/>
              <a:defRPr/>
            </a:pPr>
            <a:r>
              <a:rPr lang="en-GB" dirty="0" smtClean="0">
                <a:latin typeface="Calibri" charset="0"/>
                <a:ea typeface="Calibri" charset="0"/>
                <a:cs typeface="Calibri" charset="0"/>
              </a:rPr>
              <a:t>Young children who are neglected or abused may be very dirty and poorly groomed.</a:t>
            </a:r>
          </a:p>
          <a:p>
            <a:pPr lvl="1" eaLnBrk="1" hangingPunct="1">
              <a:buFont typeface="Arial" panose="020B0604020202020204" pitchFamily="34" charset="0"/>
              <a:buChar char="•"/>
              <a:defRPr/>
            </a:pPr>
            <a:r>
              <a:rPr lang="en-GB" dirty="0">
                <a:latin typeface="Calibri" charset="0"/>
                <a:ea typeface="Calibri" charset="0"/>
                <a:cs typeface="Calibri" charset="0"/>
              </a:rPr>
              <a:t>Hunger, begging for food, </a:t>
            </a:r>
            <a:r>
              <a:rPr lang="en-GB" dirty="0" smtClean="0">
                <a:latin typeface="Calibri" charset="0"/>
                <a:ea typeface="Calibri" charset="0"/>
                <a:cs typeface="Calibri" charset="0"/>
              </a:rPr>
              <a:t>stealing.</a:t>
            </a:r>
          </a:p>
          <a:p>
            <a:pPr lvl="1" eaLnBrk="1" hangingPunct="1">
              <a:buFont typeface="Arial" panose="020B0604020202020204" pitchFamily="34" charset="0"/>
              <a:buChar char="•"/>
              <a:defRPr/>
            </a:pPr>
            <a:r>
              <a:rPr lang="en-GB" dirty="0" smtClean="0">
                <a:latin typeface="Calibri" charset="0"/>
                <a:ea typeface="Calibri" charset="0"/>
                <a:cs typeface="Calibri" charset="0"/>
              </a:rPr>
              <a:t>Clothing may be in poor condition or not suited to the weather.</a:t>
            </a:r>
          </a:p>
          <a:p>
            <a:pPr lvl="1" eaLnBrk="1" hangingPunct="1">
              <a:buFont typeface="Arial" panose="020B0604020202020204" pitchFamily="34" charset="0"/>
              <a:buChar char="•"/>
              <a:defRPr/>
            </a:pPr>
            <a:r>
              <a:rPr lang="en-GB" dirty="0" smtClean="0">
                <a:latin typeface="Calibri" charset="0"/>
                <a:ea typeface="Calibri" charset="0"/>
                <a:cs typeface="Calibri" charset="0"/>
              </a:rPr>
              <a:t>Having lingering health problems or injuries.</a:t>
            </a:r>
          </a:p>
          <a:p>
            <a:pPr eaLnBrk="1" hangingPunct="1">
              <a:buFont typeface="Arial" panose="020B0604020202020204" pitchFamily="34" charset="0"/>
              <a:buChar char="•"/>
              <a:defRPr/>
            </a:pPr>
            <a:endParaRPr lang="en-GB" dirty="0" smtClean="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dissolve">
                                      <p:cBhvr>
                                        <p:cTn id="7" dur="500"/>
                                        <p:tgtEl>
                                          <p:spTgt spid="145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dissolve">
                                      <p:cBhvr>
                                        <p:cTn id="12" dur="500"/>
                                        <p:tgtEl>
                                          <p:spTgt spid="145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dissolve">
                                      <p:cBhvr>
                                        <p:cTn id="17" dur="500"/>
                                        <p:tgtEl>
                                          <p:spTgt spid="145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5411">
                                            <p:txEl>
                                              <p:pRg st="3" end="3"/>
                                            </p:txEl>
                                          </p:spTgt>
                                        </p:tgtEl>
                                        <p:attrNameLst>
                                          <p:attrName>style.visibility</p:attrName>
                                        </p:attrNameLst>
                                      </p:cBhvr>
                                      <p:to>
                                        <p:strVal val="visible"/>
                                      </p:to>
                                    </p:set>
                                    <p:animEffect transition="in" filter="dissolve">
                                      <p:cBhvr>
                                        <p:cTn id="22" dur="500"/>
                                        <p:tgtEl>
                                          <p:spTgt spid="145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5411">
                                            <p:txEl>
                                              <p:pRg st="4" end="4"/>
                                            </p:txEl>
                                          </p:spTgt>
                                        </p:tgtEl>
                                        <p:attrNameLst>
                                          <p:attrName>style.visibility</p:attrName>
                                        </p:attrNameLst>
                                      </p:cBhvr>
                                      <p:to>
                                        <p:strVal val="visible"/>
                                      </p:to>
                                    </p:set>
                                    <p:animEffect transition="in" filter="dissolve">
                                      <p:cBhvr>
                                        <p:cTn id="27" dur="500"/>
                                        <p:tgtEl>
                                          <p:spTgt spid="145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5170" name="Rectangle 1026"/>
          <p:cNvSpPr>
            <a:spLocks noGrp="1" noChangeArrowheads="1"/>
          </p:cNvSpPr>
          <p:nvPr>
            <p:ph type="title"/>
          </p:nvPr>
        </p:nvSpPr>
        <p:spPr>
          <a:xfrm>
            <a:off x="2182688" y="757064"/>
            <a:ext cx="6781800" cy="1447800"/>
          </a:xfrm>
        </p:spPr>
        <p:txBody>
          <a:bodyPr/>
          <a:lstStyle/>
          <a:p>
            <a:pPr algn="r" eaLnBrk="1" hangingPunct="1">
              <a:defRPr/>
            </a:pPr>
            <a:r>
              <a:rPr lang="en-GB" altLang="en-US" sz="4000" dirty="0" smtClean="0">
                <a:effectLst/>
                <a:latin typeface="Avenir Book" charset="0"/>
                <a:ea typeface="Avenir Book" charset="0"/>
                <a:cs typeface="Avenir Book" charset="0"/>
              </a:rPr>
              <a:t>WHY DOES IT HAPPEN?</a:t>
            </a:r>
            <a:endParaRPr lang="en-GB" altLang="en-US" sz="4000" dirty="0">
              <a:effectLst/>
              <a:latin typeface="Avenir Book" charset="0"/>
              <a:ea typeface="Avenir Book" charset="0"/>
              <a:cs typeface="Avenir Book" charset="0"/>
            </a:endParaRPr>
          </a:p>
        </p:txBody>
      </p:sp>
      <p:sp>
        <p:nvSpPr>
          <p:cNvPr id="135171" name="Rectangle 1027"/>
          <p:cNvSpPr>
            <a:spLocks noGrp="1" noChangeArrowheads="1"/>
          </p:cNvSpPr>
          <p:nvPr>
            <p:ph type="body" idx="1"/>
          </p:nvPr>
        </p:nvSpPr>
        <p:spPr>
          <a:xfrm>
            <a:off x="595313" y="2564904"/>
            <a:ext cx="8310215" cy="3657600"/>
          </a:xfrm>
          <a:effectLst>
            <a:outerShdw blurRad="63500" dist="35921" dir="2700000" algn="ctr" rotWithShape="0">
              <a:srgbClr val="F7D47D">
                <a:alpha val="74997"/>
              </a:srgbClr>
            </a:outerShdw>
          </a:effectLst>
        </p:spPr>
        <p:txBody>
          <a:bodyPr/>
          <a:lstStyle/>
          <a:p>
            <a:pPr eaLnBrk="1" hangingPunct="1">
              <a:buFont typeface="Arial" panose="020B0604020202020204" pitchFamily="34" charset="0"/>
              <a:buChar char="•"/>
              <a:defRPr/>
            </a:pPr>
            <a:r>
              <a:rPr lang="en-GB" sz="2800" dirty="0" smtClean="0">
                <a:latin typeface="Calibri" charset="0"/>
                <a:ea typeface="Calibri" charset="0"/>
                <a:cs typeface="Calibri" charset="0"/>
              </a:rPr>
              <a:t>Stress</a:t>
            </a:r>
          </a:p>
          <a:p>
            <a:pPr eaLnBrk="1" hangingPunct="1">
              <a:buFont typeface="Arial" panose="020B0604020202020204" pitchFamily="34" charset="0"/>
              <a:buChar char="•"/>
              <a:defRPr/>
            </a:pPr>
            <a:r>
              <a:rPr lang="en-GB" sz="2800" dirty="0" smtClean="0">
                <a:latin typeface="Calibri" charset="0"/>
                <a:ea typeface="Calibri" charset="0"/>
                <a:cs typeface="Calibri" charset="0"/>
              </a:rPr>
              <a:t>Anger</a:t>
            </a:r>
          </a:p>
          <a:p>
            <a:pPr eaLnBrk="1" hangingPunct="1">
              <a:buFont typeface="Arial" panose="020B0604020202020204" pitchFamily="34" charset="0"/>
              <a:buChar char="•"/>
              <a:defRPr/>
            </a:pPr>
            <a:r>
              <a:rPr lang="en-GB" sz="2800" dirty="0" smtClean="0">
                <a:latin typeface="Calibri" charset="0"/>
                <a:ea typeface="Calibri" charset="0"/>
                <a:cs typeface="Calibri" charset="0"/>
              </a:rPr>
              <a:t>Poor parental skills</a:t>
            </a:r>
          </a:p>
          <a:p>
            <a:pPr eaLnBrk="1" hangingPunct="1">
              <a:buFont typeface="Arial" panose="020B0604020202020204" pitchFamily="34" charset="0"/>
              <a:buChar char="•"/>
              <a:defRPr/>
            </a:pPr>
            <a:r>
              <a:rPr lang="en-GB" sz="2800" dirty="0" smtClean="0">
                <a:latin typeface="Calibri" charset="0"/>
                <a:ea typeface="Calibri" charset="0"/>
                <a:cs typeface="Calibri" charset="0"/>
              </a:rPr>
              <a:t>Isolation</a:t>
            </a:r>
          </a:p>
          <a:p>
            <a:pPr eaLnBrk="1" hangingPunct="1">
              <a:buFont typeface="Arial" panose="020B0604020202020204" pitchFamily="34" charset="0"/>
              <a:buChar char="•"/>
              <a:defRPr/>
            </a:pPr>
            <a:r>
              <a:rPr lang="en-GB" sz="2800" dirty="0" smtClean="0">
                <a:latin typeface="Calibri" charset="0"/>
                <a:ea typeface="Calibri" charset="0"/>
                <a:cs typeface="Calibri" charset="0"/>
              </a:rPr>
              <a:t>Inappropriate expectations of their children</a:t>
            </a:r>
          </a:p>
          <a:p>
            <a:pPr eaLnBrk="1" hangingPunct="1">
              <a:buFont typeface="Arial" panose="020B0604020202020204" pitchFamily="34" charset="0"/>
              <a:buChar char="•"/>
              <a:defRPr/>
            </a:pPr>
            <a:r>
              <a:rPr lang="en-GB" sz="2800" dirty="0" smtClean="0">
                <a:latin typeface="Calibri" charset="0"/>
                <a:ea typeface="Calibri" charset="0"/>
                <a:cs typeface="Calibri" charset="0"/>
              </a:rPr>
              <a:t>Spouse wants control and power</a:t>
            </a:r>
          </a:p>
          <a:p>
            <a:pPr eaLnBrk="1" hangingPunct="1">
              <a:buFont typeface="Arial" panose="020B0604020202020204" pitchFamily="34" charset="0"/>
              <a:buChar char="•"/>
              <a:defRPr/>
            </a:pPr>
            <a:endParaRPr lang="en-GB" sz="2800" dirty="0" smtClean="0">
              <a:latin typeface="Calibri" charset="0"/>
              <a:ea typeface="Calibri" charset="0"/>
              <a:cs typeface="Calibri"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arn(inVertical)">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arn(inVertical)">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arn(inVertical)">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arn(inVertical)">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barn(inVertical)">
                                      <p:cBhvr>
                                        <p:cTn id="27" dur="500"/>
                                        <p:tgtEl>
                                          <p:spTgt spid="135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barn(inVertical)">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6194" name="Rectangle 1026"/>
          <p:cNvSpPr>
            <a:spLocks noGrp="1" noChangeArrowheads="1"/>
          </p:cNvSpPr>
          <p:nvPr>
            <p:ph type="title"/>
          </p:nvPr>
        </p:nvSpPr>
        <p:spPr>
          <a:xfrm>
            <a:off x="574104" y="685056"/>
            <a:ext cx="8534400" cy="1447800"/>
          </a:xfrm>
        </p:spPr>
        <p:txBody>
          <a:bodyPr/>
          <a:lstStyle/>
          <a:p>
            <a:pPr algn="r" eaLnBrk="1" hangingPunct="1">
              <a:defRPr/>
            </a:pPr>
            <a:r>
              <a:rPr lang="en-GB" altLang="en-US" sz="4000" dirty="0" smtClean="0">
                <a:effectLst/>
                <a:latin typeface="Avenir Book" charset="0"/>
                <a:ea typeface="Avenir Book" charset="0"/>
                <a:cs typeface="Avenir Book" charset="0"/>
              </a:rPr>
              <a:t>BIBLICAL PERSPECTIVE</a:t>
            </a:r>
            <a:endParaRPr lang="en-GB" altLang="en-US" sz="4000" dirty="0">
              <a:effectLst/>
              <a:latin typeface="Avenir Book" charset="0"/>
              <a:ea typeface="Avenir Book" charset="0"/>
              <a:cs typeface="Avenir Book" charset="0"/>
            </a:endParaRPr>
          </a:p>
        </p:txBody>
      </p:sp>
      <p:sp>
        <p:nvSpPr>
          <p:cNvPr id="136195" name="Rectangle 1027"/>
          <p:cNvSpPr>
            <a:spLocks noGrp="1" noChangeArrowheads="1"/>
          </p:cNvSpPr>
          <p:nvPr>
            <p:ph type="body" idx="1"/>
          </p:nvPr>
        </p:nvSpPr>
        <p:spPr>
          <a:xfrm>
            <a:off x="3635896" y="2472680"/>
            <a:ext cx="5184576" cy="4268688"/>
          </a:xfrm>
        </p:spPr>
        <p:txBody>
          <a:bodyPr/>
          <a:lstStyle/>
          <a:p>
            <a:pPr algn="ctr" eaLnBrk="1" hangingPunct="1">
              <a:buFont typeface="Wingdings" charset="2"/>
              <a:buNone/>
              <a:defRPr/>
            </a:pPr>
            <a:r>
              <a:rPr lang="en-GB" altLang="en-US" dirty="0">
                <a:latin typeface="Calibri" charset="0"/>
                <a:ea typeface="Calibri" charset="0"/>
                <a:cs typeface="Calibri" charset="0"/>
              </a:rPr>
              <a:t>	</a:t>
            </a:r>
            <a:r>
              <a:rPr lang="en-GB" altLang="en-US" dirty="0" smtClean="0">
                <a:latin typeface="Calibri" charset="0"/>
                <a:ea typeface="Calibri" charset="0"/>
                <a:cs typeface="Calibri" charset="0"/>
              </a:rPr>
              <a:t>“Do not make friends with a hot-tempered person, do not associate with one easily angered, or you may learn their ways and get yourself ensnared” </a:t>
            </a:r>
          </a:p>
          <a:p>
            <a:pPr algn="ctr" eaLnBrk="1" hangingPunct="1">
              <a:buFont typeface="Wingdings" charset="2"/>
              <a:buNone/>
              <a:defRPr/>
            </a:pPr>
            <a:r>
              <a:rPr lang="en-GB" altLang="en-US" sz="2800" dirty="0" smtClean="0">
                <a:latin typeface="Calibri" charset="0"/>
                <a:ea typeface="Calibri" charset="0"/>
                <a:cs typeface="Calibri" charset="0"/>
              </a:rPr>
              <a:t>(Proverbs 22:24).</a:t>
            </a:r>
            <a:endParaRPr lang="en-GB" altLang="en-US" sz="2800" dirty="0">
              <a:latin typeface="Calibri" charset="0"/>
              <a:ea typeface="Calibri" charset="0"/>
              <a:cs typeface="Calibri"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dissolve">
                                      <p:cBhvr>
                                        <p:cTn id="7" dur="500"/>
                                        <p:tgtEl>
                                          <p:spTgt spid="136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6195">
                                            <p:txEl>
                                              <p:pRg st="0" end="0"/>
                                            </p:txEl>
                                          </p:spTgt>
                                        </p:tgtEl>
                                        <p:attrNameLst>
                                          <p:attrName>style.visibility</p:attrName>
                                        </p:attrNameLst>
                                      </p:cBhvr>
                                      <p:to>
                                        <p:strVal val="visible"/>
                                      </p:to>
                                    </p:set>
                                    <p:animEffect transition="in" filter="dissolve">
                                      <p:cBhvr>
                                        <p:cTn id="12" dur="500"/>
                                        <p:tgtEl>
                                          <p:spTgt spid="136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6195">
                                            <p:txEl>
                                              <p:pRg st="1" end="1"/>
                                            </p:txEl>
                                          </p:spTgt>
                                        </p:tgtEl>
                                        <p:attrNameLst>
                                          <p:attrName>style.visibility</p:attrName>
                                        </p:attrNameLst>
                                      </p:cBhvr>
                                      <p:to>
                                        <p:strVal val="visible"/>
                                      </p:to>
                                    </p:set>
                                    <p:animEffect transition="in" filter="dissolve">
                                      <p:cBhvr>
                                        <p:cTn id="17" dur="500"/>
                                        <p:tgtEl>
                                          <p:spTgt spid="136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utoUpdateAnimBg="0"/>
      <p:bldP spid="1361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711896" y="845840"/>
            <a:ext cx="6324600" cy="1143000"/>
          </a:xfrm>
        </p:spPr>
        <p:txBody>
          <a:bodyPr/>
          <a:lstStyle/>
          <a:p>
            <a:pPr algn="r" eaLnBrk="1" hangingPunct="1">
              <a:defRPr/>
            </a:pPr>
            <a:r>
              <a:rPr lang="en-GB" altLang="en-US" sz="4000" dirty="0" smtClean="0">
                <a:effectLst/>
                <a:latin typeface="Avenir Book" charset="0"/>
                <a:ea typeface="Avenir Book" charset="0"/>
                <a:cs typeface="Avenir Book" charset="0"/>
              </a:rPr>
              <a:t>WHAT IS ANGER?</a:t>
            </a:r>
            <a:endParaRPr lang="en-GB" altLang="en-US" sz="4000" dirty="0">
              <a:effectLst/>
              <a:latin typeface="Avenir Book" charset="0"/>
              <a:ea typeface="Avenir Book" charset="0"/>
              <a:cs typeface="Avenir Book" charset="0"/>
            </a:endParaRPr>
          </a:p>
        </p:txBody>
      </p:sp>
      <p:sp>
        <p:nvSpPr>
          <p:cNvPr id="12291" name="Rectangle 3"/>
          <p:cNvSpPr>
            <a:spLocks noGrp="1" noChangeArrowheads="1"/>
          </p:cNvSpPr>
          <p:nvPr>
            <p:ph type="body" idx="1"/>
          </p:nvPr>
        </p:nvSpPr>
        <p:spPr>
          <a:xfrm>
            <a:off x="323528" y="2492896"/>
            <a:ext cx="8459759" cy="3857600"/>
          </a:xfrm>
        </p:spPr>
        <p:txBody>
          <a:bodyPr/>
          <a:lstStyle/>
          <a:p>
            <a:pPr eaLnBrk="1" hangingPunct="1">
              <a:buSzPct val="130000"/>
              <a:buFont typeface="Arial" panose="020B0604020202020204" pitchFamily="34" charset="0"/>
              <a:buChar char="•"/>
              <a:defRPr/>
            </a:pPr>
            <a:r>
              <a:rPr lang="en-GB" altLang="en-US" dirty="0" smtClean="0">
                <a:latin typeface="Calibri" charset="0"/>
                <a:ea typeface="Calibri" charset="0"/>
                <a:cs typeface="Calibri" charset="0"/>
              </a:rPr>
              <a:t>Anger is an important part of our God-given emotions.</a:t>
            </a:r>
          </a:p>
          <a:p>
            <a:pPr eaLnBrk="1" hangingPunct="1">
              <a:buSzPct val="130000"/>
              <a:buFont typeface="Arial" panose="020B0604020202020204" pitchFamily="34" charset="0"/>
              <a:buChar char="•"/>
              <a:defRPr/>
            </a:pPr>
            <a:r>
              <a:rPr lang="en-US" dirty="0">
                <a:latin typeface="Calibri" charset="0"/>
                <a:ea typeface="Calibri" charset="0"/>
                <a:cs typeface="Calibri" charset="0"/>
              </a:rPr>
              <a:t>O</a:t>
            </a:r>
            <a:r>
              <a:rPr lang="en-US" dirty="0" smtClean="0">
                <a:latin typeface="Calibri" charset="0"/>
                <a:ea typeface="Calibri" charset="0"/>
                <a:cs typeface="Calibri" charset="0"/>
              </a:rPr>
              <a:t>ur </a:t>
            </a:r>
            <a:r>
              <a:rPr lang="en-US" dirty="0">
                <a:latin typeface="Calibri" charset="0"/>
                <a:ea typeface="Calibri" charset="0"/>
                <a:cs typeface="Calibri" charset="0"/>
              </a:rPr>
              <a:t>feeling capacities have been altered by </a:t>
            </a:r>
            <a:r>
              <a:rPr lang="en-US" dirty="0" smtClean="0">
                <a:latin typeface="Calibri" charset="0"/>
                <a:ea typeface="Calibri" charset="0"/>
                <a:cs typeface="Calibri" charset="0"/>
              </a:rPr>
              <a:t>sin. </a:t>
            </a:r>
            <a:endParaRPr lang="en-GB" altLang="en-US"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en-US" dirty="0">
                <a:latin typeface="Calibri" charset="0"/>
                <a:ea typeface="Calibri" charset="0"/>
                <a:cs typeface="Calibri" charset="0"/>
              </a:rPr>
              <a:t>I</a:t>
            </a:r>
            <a:r>
              <a:rPr lang="en-US" dirty="0" smtClean="0">
                <a:latin typeface="Calibri" charset="0"/>
                <a:ea typeface="Calibri" charset="0"/>
                <a:cs typeface="Calibri" charset="0"/>
              </a:rPr>
              <a:t>t </a:t>
            </a:r>
            <a:r>
              <a:rPr lang="en-US" dirty="0">
                <a:latin typeface="Calibri" charset="0"/>
                <a:ea typeface="Calibri" charset="0"/>
                <a:cs typeface="Calibri" charset="0"/>
              </a:rPr>
              <a:t>is the purpose of the gospel to bring about a restoration, a healing of emotions, so that they fulfill God’s intention for them.  </a:t>
            </a:r>
            <a:endParaRPr lang="en-GB" altLang="en-US" dirty="0" smtClean="0">
              <a:latin typeface="Calibri" charset="0"/>
              <a:ea typeface="Calibri" charset="0"/>
              <a:cs typeface="Calibri"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up)">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ipe(up)">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wipe(up)">
                                      <p:cBhvr>
                                        <p:cTn id="17" dur="5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wipe(up)">
                                      <p:cBhvr>
                                        <p:cTn id="22"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a:xfrm>
            <a:off x="1564704" y="548680"/>
            <a:ext cx="7543800" cy="1752600"/>
          </a:xfrm>
        </p:spPr>
        <p:txBody>
          <a:bodyPr/>
          <a:lstStyle/>
          <a:p>
            <a:pPr algn="r" eaLnBrk="1" hangingPunct="1">
              <a:defRPr/>
            </a:pPr>
            <a:r>
              <a:rPr lang="en-GB" altLang="en-US" sz="4000" dirty="0" smtClean="0">
                <a:effectLst/>
                <a:latin typeface="Avenir Book" charset="0"/>
                <a:ea typeface="Avenir Book" charset="0"/>
                <a:cs typeface="Avenir Book" charset="0"/>
              </a:rPr>
              <a:t>APOSTLE PAUL URGED US</a:t>
            </a:r>
            <a:endParaRPr lang="en-GB" altLang="en-US" sz="4000" dirty="0">
              <a:effectLst/>
              <a:latin typeface="Avenir Book" charset="0"/>
              <a:ea typeface="Avenir Book" charset="0"/>
              <a:cs typeface="Avenir Book" charset="0"/>
            </a:endParaRPr>
          </a:p>
        </p:txBody>
      </p:sp>
      <p:sp>
        <p:nvSpPr>
          <p:cNvPr id="162821" name="Rectangle 5"/>
          <p:cNvSpPr>
            <a:spLocks noGrp="1" noChangeArrowheads="1"/>
          </p:cNvSpPr>
          <p:nvPr>
            <p:ph type="body" idx="1"/>
          </p:nvPr>
        </p:nvSpPr>
        <p:spPr>
          <a:xfrm>
            <a:off x="3563888" y="2060848"/>
            <a:ext cx="5184576" cy="4653136"/>
          </a:xfrm>
        </p:spPr>
        <p:txBody>
          <a:bodyPr/>
          <a:lstStyle/>
          <a:p>
            <a:pPr algn="ctr" eaLnBrk="1" hangingPunct="1">
              <a:buFont typeface="Wingdings" charset="2"/>
              <a:buNone/>
              <a:defRPr/>
            </a:pPr>
            <a:r>
              <a:rPr lang="en-GB" altLang="en-US" dirty="0">
                <a:latin typeface="Calibri" charset="0"/>
                <a:ea typeface="Calibri" charset="0"/>
                <a:cs typeface="Calibri" charset="0"/>
              </a:rPr>
              <a:t>“Get rid of all bitterness, rage and anger, brawling and slander, along with every form of malice.  Be kind and compassionate to one another, forgiving each other, just as in Christ God forgave you.”  </a:t>
            </a:r>
            <a:endParaRPr lang="en-GB" altLang="en-US" dirty="0" smtClean="0">
              <a:latin typeface="Calibri" charset="0"/>
              <a:ea typeface="Calibri" charset="0"/>
              <a:cs typeface="Calibri" charset="0"/>
            </a:endParaRPr>
          </a:p>
          <a:p>
            <a:pPr algn="ctr" eaLnBrk="1" hangingPunct="1">
              <a:buFont typeface="Wingdings" charset="2"/>
              <a:buNone/>
              <a:defRPr/>
            </a:pPr>
            <a:r>
              <a:rPr lang="en-GB" altLang="en-US" sz="2800" dirty="0" smtClean="0">
                <a:latin typeface="Calibri" charset="0"/>
                <a:ea typeface="Calibri" charset="0"/>
                <a:cs typeface="Calibri" charset="0"/>
              </a:rPr>
              <a:t>(</a:t>
            </a:r>
            <a:r>
              <a:rPr lang="en-GB" altLang="en-US" sz="2800" dirty="0">
                <a:latin typeface="Calibri" charset="0"/>
                <a:ea typeface="Calibri" charset="0"/>
                <a:cs typeface="Calibri" charset="0"/>
              </a:rPr>
              <a:t>Eph. 4:31, 32)</a:t>
            </a:r>
            <a:endParaRPr lang="en-GB" altLang="en-US" dirty="0">
              <a:latin typeface="Calibri" charset="0"/>
              <a:ea typeface="Calibri" charset="0"/>
              <a:cs typeface="Calibri"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2820"/>
                                        </p:tgtEl>
                                        <p:attrNameLst>
                                          <p:attrName>style.visibility</p:attrName>
                                        </p:attrNameLst>
                                      </p:cBhvr>
                                      <p:to>
                                        <p:strVal val="visible"/>
                                      </p:to>
                                    </p:set>
                                    <p:animEffect transition="in" filter="wipe(up)">
                                      <p:cBhvr>
                                        <p:cTn id="7" dur="500"/>
                                        <p:tgtEl>
                                          <p:spTgt spid="162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2821">
                                            <p:txEl>
                                              <p:pRg st="0" end="0"/>
                                            </p:txEl>
                                          </p:spTgt>
                                        </p:tgtEl>
                                        <p:attrNameLst>
                                          <p:attrName>style.visibility</p:attrName>
                                        </p:attrNameLst>
                                      </p:cBhvr>
                                      <p:to>
                                        <p:strVal val="visible"/>
                                      </p:to>
                                    </p:set>
                                    <p:animEffect transition="in" filter="wipe(up)">
                                      <p:cBhvr>
                                        <p:cTn id="12" dur="500"/>
                                        <p:tgtEl>
                                          <p:spTgt spid="1628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2821">
                                            <p:txEl>
                                              <p:pRg st="1" end="1"/>
                                            </p:txEl>
                                          </p:spTgt>
                                        </p:tgtEl>
                                        <p:attrNameLst>
                                          <p:attrName>style.visibility</p:attrName>
                                        </p:attrNameLst>
                                      </p:cBhvr>
                                      <p:to>
                                        <p:strVal val="visible"/>
                                      </p:to>
                                    </p:set>
                                    <p:animEffect transition="in" filter="wipe(up)">
                                      <p:cBhvr>
                                        <p:cTn id="17" dur="500"/>
                                        <p:tgtEl>
                                          <p:spTgt spid="1628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autoUpdateAnimBg="0"/>
      <p:bldP spid="16282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0899" name="Rectangle 1027"/>
          <p:cNvSpPr>
            <a:spLocks noGrp="1" noChangeArrowheads="1"/>
          </p:cNvSpPr>
          <p:nvPr>
            <p:ph type="body" idx="1"/>
          </p:nvPr>
        </p:nvSpPr>
        <p:spPr>
          <a:xfrm>
            <a:off x="179512" y="2098594"/>
            <a:ext cx="7128792" cy="4642774"/>
          </a:xfrm>
        </p:spPr>
        <p:txBody>
          <a:bodyPr/>
          <a:lstStyle/>
          <a:p>
            <a:pPr algn="ctr" eaLnBrk="1" hangingPunct="1">
              <a:buClr>
                <a:srgbClr val="17F7F2"/>
              </a:buClr>
              <a:buSzPct val="130000"/>
              <a:buFont typeface="Wingdings" charset="2"/>
              <a:buNone/>
              <a:defRPr/>
            </a:pPr>
            <a:r>
              <a:rPr lang="en-US" altLang="en-US" sz="2400" dirty="0">
                <a:latin typeface="Calibri" charset="0"/>
                <a:ea typeface="Calibri" charset="0"/>
                <a:cs typeface="Calibri" charset="0"/>
              </a:rPr>
              <a:t>   “It is true </a:t>
            </a:r>
            <a:r>
              <a:rPr lang="en-US" altLang="en-US" sz="2400" i="1" dirty="0">
                <a:latin typeface="Calibri" charset="0"/>
                <a:ea typeface="Calibri" charset="0"/>
                <a:cs typeface="Calibri" charset="0"/>
              </a:rPr>
              <a:t>there is an </a:t>
            </a:r>
            <a:r>
              <a:rPr lang="en-US" altLang="en-US" sz="2400" i="1" dirty="0" smtClean="0">
                <a:latin typeface="Calibri" charset="0"/>
                <a:ea typeface="Calibri" charset="0"/>
                <a:cs typeface="Calibri" charset="0"/>
              </a:rPr>
              <a:t>indignation that is justifiable, even in the followers of Christ.</a:t>
            </a:r>
            <a:r>
              <a:rPr lang="en-US" altLang="en-US" sz="2400" dirty="0" smtClean="0">
                <a:latin typeface="Calibri" charset="0"/>
                <a:ea typeface="Calibri" charset="0"/>
                <a:cs typeface="Calibri" charset="0"/>
              </a:rPr>
              <a:t>  When </a:t>
            </a:r>
            <a:r>
              <a:rPr lang="en-US" altLang="en-US" sz="2400" dirty="0">
                <a:latin typeface="Calibri" charset="0"/>
                <a:ea typeface="Calibri" charset="0"/>
                <a:cs typeface="Calibri" charset="0"/>
              </a:rPr>
              <a:t>they see that God is dishonored, and His service brought into disrepute, when they see the innocent oppressed, a righteous indignation stirs the soul.  </a:t>
            </a:r>
            <a:r>
              <a:rPr lang="en-US" altLang="en-US" sz="2400" i="1" dirty="0">
                <a:latin typeface="Calibri" charset="0"/>
                <a:ea typeface="Calibri" charset="0"/>
                <a:cs typeface="Calibri" charset="0"/>
              </a:rPr>
              <a:t>Such anger, born of sensitive morals, is not a sin.  </a:t>
            </a:r>
            <a:r>
              <a:rPr lang="en-US" altLang="en-US" sz="2400" dirty="0">
                <a:latin typeface="Calibri" charset="0"/>
                <a:ea typeface="Calibri" charset="0"/>
                <a:cs typeface="Calibri" charset="0"/>
              </a:rPr>
              <a:t>But those who at any supposed provocation feel at liberty to indulge anger or resentment are opening their heart to Satan.  Bitterness and animosity must be banished from the soul if we would be in harmony with </a:t>
            </a:r>
            <a:r>
              <a:rPr lang="en-US" altLang="en-US" sz="2400" dirty="0" smtClean="0">
                <a:latin typeface="Calibri" charset="0"/>
                <a:ea typeface="Calibri" charset="0"/>
                <a:cs typeface="Calibri" charset="0"/>
              </a:rPr>
              <a:t>heaven.”</a:t>
            </a:r>
          </a:p>
          <a:p>
            <a:pPr algn="ctr" eaLnBrk="1" hangingPunct="1">
              <a:buClr>
                <a:srgbClr val="17F7F2"/>
              </a:buClr>
              <a:buSzPct val="130000"/>
              <a:buNone/>
              <a:defRPr/>
            </a:pPr>
            <a:r>
              <a:rPr lang="en-US" altLang="en-US" sz="2000" i="1" dirty="0">
                <a:latin typeface="Calibri" charset="0"/>
                <a:ea typeface="Calibri" charset="0"/>
                <a:cs typeface="Calibri" charset="0"/>
              </a:rPr>
              <a:t>Desire of Ages</a:t>
            </a:r>
            <a:r>
              <a:rPr lang="en-US" altLang="en-US" sz="2000" dirty="0">
                <a:latin typeface="Calibri" charset="0"/>
                <a:ea typeface="Calibri" charset="0"/>
                <a:cs typeface="Calibri" charset="0"/>
              </a:rPr>
              <a:t>, p. 310</a:t>
            </a:r>
            <a:endParaRPr lang="en-GB" altLang="en-US" sz="2000" dirty="0">
              <a:latin typeface="Calibri" charset="0"/>
              <a:ea typeface="Calibri" charset="0"/>
              <a:cs typeface="Calibri" charset="0"/>
            </a:endParaRPr>
          </a:p>
        </p:txBody>
      </p:sp>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53144" y="701824"/>
            <a:ext cx="8915400" cy="1143000"/>
          </a:xfrm>
        </p:spPr>
        <p:txBody>
          <a:bodyPr/>
          <a:lstStyle/>
          <a:p>
            <a:pPr eaLnBrk="1" hangingPunct="1">
              <a:defRPr/>
            </a:pPr>
            <a:r>
              <a:rPr lang="en-GB" altLang="en-US" sz="3600" dirty="0" smtClean="0">
                <a:effectLst/>
                <a:latin typeface="Avenir Book" charset="0"/>
                <a:ea typeface="Avenir Book" charset="0"/>
                <a:cs typeface="Avenir Book" charset="0"/>
              </a:rPr>
              <a:t>WHAT’S GOD INTENTION </a:t>
            </a:r>
            <a:br>
              <a:rPr lang="en-GB" altLang="en-US" sz="3600" dirty="0" smtClean="0">
                <a:effectLst/>
                <a:latin typeface="Avenir Book" charset="0"/>
                <a:ea typeface="Avenir Book" charset="0"/>
                <a:cs typeface="Avenir Book" charset="0"/>
              </a:rPr>
            </a:br>
            <a:r>
              <a:rPr lang="en-GB" altLang="en-US" sz="3600" dirty="0" smtClean="0">
                <a:effectLst/>
                <a:latin typeface="Avenir Book" charset="0"/>
                <a:ea typeface="Avenir Book" charset="0"/>
                <a:cs typeface="Avenir Book" charset="0"/>
              </a:rPr>
              <a:t>FOR OUR HOMES?</a:t>
            </a:r>
            <a:endParaRPr lang="en-GB" altLang="en-US" sz="3600" dirty="0">
              <a:effectLst/>
              <a:latin typeface="Avenir Book" charset="0"/>
              <a:ea typeface="Avenir Book" charset="0"/>
              <a:cs typeface="Avenir Book" charset="0"/>
            </a:endParaRPr>
          </a:p>
        </p:txBody>
      </p:sp>
      <p:sp>
        <p:nvSpPr>
          <p:cNvPr id="76803" name="Rectangle 3"/>
          <p:cNvSpPr>
            <a:spLocks noGrp="1" noChangeArrowheads="1"/>
          </p:cNvSpPr>
          <p:nvPr>
            <p:ph type="body" idx="1"/>
          </p:nvPr>
        </p:nvSpPr>
        <p:spPr>
          <a:xfrm>
            <a:off x="1763688" y="2132856"/>
            <a:ext cx="5894325" cy="1943472"/>
          </a:xfrm>
        </p:spPr>
        <p:txBody>
          <a:bodyPr/>
          <a:lstStyle/>
          <a:p>
            <a:pPr eaLnBrk="1" hangingPunct="1">
              <a:buFont typeface="Arial" charset="0"/>
              <a:buChar char="•"/>
              <a:defRPr/>
            </a:pPr>
            <a:r>
              <a:rPr lang="en-GB" sz="2800" dirty="0" smtClean="0">
                <a:latin typeface="Calibri" charset="0"/>
                <a:ea typeface="Calibri" charset="0"/>
                <a:cs typeface="Calibri" charset="0"/>
              </a:rPr>
              <a:t>A little heaven on earth.</a:t>
            </a:r>
          </a:p>
          <a:p>
            <a:pPr eaLnBrk="1" hangingPunct="1">
              <a:buFont typeface="Arial" charset="0"/>
              <a:buChar char="•"/>
              <a:defRPr/>
            </a:pPr>
            <a:r>
              <a:rPr lang="en-GB" sz="2800" dirty="0" smtClean="0">
                <a:latin typeface="Calibri" charset="0"/>
                <a:ea typeface="Calibri" charset="0"/>
                <a:cs typeface="Calibri" charset="0"/>
              </a:rPr>
              <a:t>Snapshots of love, kindness, and care among its members.</a:t>
            </a:r>
            <a:endParaRPr lang="en-GB" sz="2000" dirty="0" smtClean="0">
              <a:latin typeface="Calibri" charset="0"/>
              <a:ea typeface="Calibri" charset="0"/>
              <a:cs typeface="Calibri" charset="0"/>
            </a:endParaRPr>
          </a:p>
        </p:txBody>
      </p:sp>
      <p:pic>
        <p:nvPicPr>
          <p:cNvPr id="2" name="Imagem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55154" y="3933056"/>
            <a:ext cx="6840760" cy="2599488"/>
          </a:xfrm>
          <a:prstGeom prst="rect">
            <a:avLst/>
          </a:prstGeom>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arn(inVertical)">
                                      <p:cBhvr>
                                        <p:cTn id="7" dur="500"/>
                                        <p:tgtEl>
                                          <p:spTgt spid="76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barn(inVertical)">
                                      <p:cBhvr>
                                        <p:cTn id="12" dur="500"/>
                                        <p:tgtEl>
                                          <p:spTgt spid="7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264096" y="629816"/>
            <a:ext cx="7772400" cy="1143000"/>
          </a:xfrm>
        </p:spPr>
        <p:txBody>
          <a:bodyPr/>
          <a:lstStyle/>
          <a:p>
            <a:pPr algn="r" eaLnBrk="1" hangingPunct="1">
              <a:defRPr/>
            </a:pPr>
            <a:r>
              <a:rPr lang="en-GB" altLang="en-US" sz="3600" dirty="0" smtClean="0">
                <a:effectLst/>
                <a:latin typeface="Avenir Book" charset="0"/>
                <a:ea typeface="Avenir Book" charset="0"/>
                <a:cs typeface="Avenir Book" charset="0"/>
              </a:rPr>
              <a:t>EFFECTS OF EMOTIONAL </a:t>
            </a:r>
            <a:br>
              <a:rPr lang="en-GB" altLang="en-US" sz="3600" dirty="0" smtClean="0">
                <a:effectLst/>
                <a:latin typeface="Avenir Book" charset="0"/>
                <a:ea typeface="Avenir Book" charset="0"/>
                <a:cs typeface="Avenir Book" charset="0"/>
              </a:rPr>
            </a:br>
            <a:r>
              <a:rPr lang="en-GB" altLang="en-US" sz="3600" dirty="0" smtClean="0">
                <a:effectLst/>
                <a:latin typeface="Avenir Book" charset="0"/>
                <a:ea typeface="Avenir Book" charset="0"/>
                <a:cs typeface="Avenir Book" charset="0"/>
              </a:rPr>
              <a:t>ABUSE WHEN WE ARE ANGRY</a:t>
            </a:r>
            <a:endParaRPr lang="en-GB" altLang="en-US" sz="3600" dirty="0">
              <a:effectLst/>
              <a:latin typeface="Avenir Book" charset="0"/>
              <a:ea typeface="Avenir Book" charset="0"/>
              <a:cs typeface="Avenir Book" charset="0"/>
            </a:endParaRPr>
          </a:p>
        </p:txBody>
      </p:sp>
      <p:sp>
        <p:nvSpPr>
          <p:cNvPr id="82947" name="Rectangle 3"/>
          <p:cNvSpPr>
            <a:spLocks noGrp="1" noChangeArrowheads="1"/>
          </p:cNvSpPr>
          <p:nvPr>
            <p:ph type="body" idx="1"/>
          </p:nvPr>
        </p:nvSpPr>
        <p:spPr>
          <a:xfrm>
            <a:off x="323529" y="2708920"/>
            <a:ext cx="5040559" cy="3240360"/>
          </a:xfrm>
        </p:spPr>
        <p:txBody>
          <a:bodyPr/>
          <a:lstStyle/>
          <a:p>
            <a:pPr eaLnBrk="1" hangingPunct="1">
              <a:buFont typeface="Arial" panose="020B0604020202020204" pitchFamily="34" charset="0"/>
              <a:buChar char="•"/>
              <a:defRPr/>
            </a:pPr>
            <a:r>
              <a:rPr lang="en-GB" sz="2800" dirty="0" smtClean="0">
                <a:latin typeface="Calibri" charset="0"/>
                <a:ea typeface="Calibri" charset="0"/>
                <a:cs typeface="Calibri" charset="0"/>
              </a:rPr>
              <a:t>Destroys confidence </a:t>
            </a:r>
          </a:p>
          <a:p>
            <a:pPr eaLnBrk="1" hangingPunct="1">
              <a:buFont typeface="Arial" panose="020B0604020202020204" pitchFamily="34" charset="0"/>
              <a:buChar char="•"/>
              <a:defRPr/>
            </a:pPr>
            <a:r>
              <a:rPr lang="en-GB" sz="2800" dirty="0" smtClean="0">
                <a:latin typeface="Calibri" charset="0"/>
                <a:ea typeface="Calibri" charset="0"/>
                <a:cs typeface="Calibri" charset="0"/>
              </a:rPr>
              <a:t>Undermines the self-esteem of the child or the spouse.</a:t>
            </a:r>
          </a:p>
          <a:p>
            <a:pPr eaLnBrk="1" hangingPunct="1">
              <a:buFont typeface="Arial" panose="020B0604020202020204" pitchFamily="34" charset="0"/>
              <a:buChar char="•"/>
              <a:defRPr/>
            </a:pPr>
            <a:r>
              <a:rPr lang="en-GB" sz="2800" dirty="0" smtClean="0">
                <a:latin typeface="Calibri" charset="0"/>
                <a:ea typeface="Calibri" charset="0"/>
                <a:cs typeface="Calibri" charset="0"/>
              </a:rPr>
              <a:t>Long-term consequences, like destructive </a:t>
            </a:r>
            <a:r>
              <a:rPr lang="en-GB" sz="2800" dirty="0" err="1" smtClean="0">
                <a:latin typeface="Calibri" charset="0"/>
                <a:ea typeface="Calibri" charset="0"/>
                <a:cs typeface="Calibri" charset="0"/>
              </a:rPr>
              <a:t>behavior</a:t>
            </a:r>
            <a:r>
              <a:rPr lang="en-GB" sz="2800" dirty="0" smtClean="0">
                <a:latin typeface="Calibri" charset="0"/>
                <a:ea typeface="Calibri" charset="0"/>
                <a:cs typeface="Calibri" charset="0"/>
              </a:rPr>
              <a:t>, drug use, withdrawal, etc. </a:t>
            </a:r>
            <a:endParaRPr lang="en-GB" sz="2000" dirty="0" smtClean="0">
              <a:latin typeface="Calibri" charset="0"/>
              <a:ea typeface="Calibri" charset="0"/>
              <a:cs typeface="Calibri" charset="0"/>
            </a:endParaRPr>
          </a:p>
        </p:txBody>
      </p:sp>
      <p:pic>
        <p:nvPicPr>
          <p:cNvPr id="2" name="Imagem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03971" y="1844824"/>
            <a:ext cx="3340029" cy="5013176"/>
          </a:xfrm>
          <a:prstGeom prst="rect">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p:cTn id="7" dur="1000" fill="hold"/>
                                        <p:tgtEl>
                                          <p:spTgt spid="829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29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29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2947">
                                            <p:txEl>
                                              <p:pRg st="1" end="1"/>
                                            </p:txEl>
                                          </p:spTgt>
                                        </p:tgtEl>
                                        <p:attrNameLst>
                                          <p:attrName>style.visibility</p:attrName>
                                        </p:attrNameLst>
                                      </p:cBhvr>
                                      <p:to>
                                        <p:strVal val="visible"/>
                                      </p:to>
                                    </p:set>
                                    <p:anim calcmode="lin" valueType="num">
                                      <p:cBhvr>
                                        <p:cTn id="14" dur="1000" fill="hold"/>
                                        <p:tgtEl>
                                          <p:spTgt spid="8294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29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294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2947">
                                            <p:txEl>
                                              <p:pRg st="2" end="2"/>
                                            </p:txEl>
                                          </p:spTgt>
                                        </p:tgtEl>
                                        <p:attrNameLst>
                                          <p:attrName>style.visibility</p:attrName>
                                        </p:attrNameLst>
                                      </p:cBhvr>
                                      <p:to>
                                        <p:strVal val="visible"/>
                                      </p:to>
                                    </p:set>
                                    <p:anim calcmode="lin" valueType="num">
                                      <p:cBhvr>
                                        <p:cTn id="21" dur="1000" fill="hold"/>
                                        <p:tgtEl>
                                          <p:spTgt spid="8294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294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2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971600" y="845840"/>
            <a:ext cx="7988301" cy="1143000"/>
          </a:xfrm>
        </p:spPr>
        <p:txBody>
          <a:bodyPr/>
          <a:lstStyle/>
          <a:p>
            <a:pPr algn="r" eaLnBrk="1" hangingPunct="1">
              <a:defRPr/>
            </a:pPr>
            <a:r>
              <a:rPr lang="en-GB" altLang="en-US" sz="3600" dirty="0" smtClean="0">
                <a:effectLst/>
                <a:latin typeface="Avenir Book" charset="0"/>
                <a:ea typeface="Avenir Book" charset="0"/>
                <a:cs typeface="Avenir Book" charset="0"/>
              </a:rPr>
              <a:t>ELLEN WHITE’S COUNSELS</a:t>
            </a:r>
            <a:endParaRPr lang="en-GB" altLang="en-US" sz="3600" dirty="0">
              <a:effectLst/>
              <a:latin typeface="Avenir Book" charset="0"/>
              <a:ea typeface="Avenir Book" charset="0"/>
              <a:cs typeface="Avenir Book" charset="0"/>
            </a:endParaRP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5537" y="312588"/>
            <a:ext cx="1353566" cy="15322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3971" name="Rectangle 3"/>
          <p:cNvSpPr>
            <a:spLocks noGrp="1" noChangeArrowheads="1"/>
          </p:cNvSpPr>
          <p:nvPr>
            <p:ph type="body" idx="1"/>
          </p:nvPr>
        </p:nvSpPr>
        <p:spPr>
          <a:xfrm>
            <a:off x="251521" y="2279905"/>
            <a:ext cx="8708380" cy="4677487"/>
          </a:xfrm>
        </p:spPr>
        <p:txBody>
          <a:bodyPr/>
          <a:lstStyle/>
          <a:p>
            <a:pPr marL="0" indent="0" algn="ctr" eaLnBrk="1" hangingPunct="1">
              <a:spcBef>
                <a:spcPct val="0"/>
              </a:spcBef>
              <a:buClrTx/>
              <a:buFont typeface="Wingdings" charset="2"/>
              <a:buNone/>
              <a:defRPr/>
            </a:pPr>
            <a:r>
              <a:rPr lang="en-US" altLang="en-US" sz="2400" dirty="0">
                <a:latin typeface="Calibri" charset="0"/>
                <a:ea typeface="Calibri" charset="0"/>
                <a:cs typeface="Calibri" charset="0"/>
              </a:rPr>
              <a:t>“Evil speaking is a twofold curse, falling more heavily upon the speaker than upon the hearer</a:t>
            </a:r>
            <a:r>
              <a:rPr lang="en-US" altLang="en-US" sz="2400" dirty="0" smtClean="0">
                <a:latin typeface="Calibri" charset="0"/>
                <a:ea typeface="Calibri" charset="0"/>
                <a:cs typeface="Calibri" charset="0"/>
              </a:rPr>
              <a:t>.”</a:t>
            </a:r>
          </a:p>
          <a:p>
            <a:pPr marL="0" indent="0" algn="ctr" eaLnBrk="1" hangingPunct="1">
              <a:spcBef>
                <a:spcPct val="0"/>
              </a:spcBef>
              <a:buClrTx/>
              <a:buFont typeface="Wingdings" charset="2"/>
              <a:buNone/>
              <a:defRPr/>
            </a:pPr>
            <a:r>
              <a:rPr lang="en-US" altLang="en-US" sz="2400" dirty="0" smtClean="0">
                <a:latin typeface="Calibri" charset="0"/>
                <a:ea typeface="Calibri" charset="0"/>
                <a:cs typeface="Calibri" charset="0"/>
              </a:rPr>
              <a:t>(</a:t>
            </a:r>
            <a:r>
              <a:rPr lang="en-US" altLang="en-US" sz="2400" i="1" dirty="0">
                <a:latin typeface="Calibri" charset="0"/>
                <a:ea typeface="Calibri" charset="0"/>
                <a:cs typeface="Calibri" charset="0"/>
              </a:rPr>
              <a:t>Testimonies</a:t>
            </a:r>
            <a:r>
              <a:rPr lang="en-US" altLang="en-US" sz="2400" dirty="0">
                <a:latin typeface="Calibri" charset="0"/>
                <a:ea typeface="Calibri" charset="0"/>
                <a:cs typeface="Calibri" charset="0"/>
              </a:rPr>
              <a:t>, vo. 5, p.176)</a:t>
            </a:r>
          </a:p>
          <a:p>
            <a:pPr marL="0" indent="0" algn="ctr" eaLnBrk="1" hangingPunct="1">
              <a:spcBef>
                <a:spcPct val="0"/>
              </a:spcBef>
              <a:buClrTx/>
              <a:buFont typeface="Wingdings" charset="2"/>
              <a:buNone/>
              <a:defRPr/>
            </a:pPr>
            <a:endParaRPr lang="en-US" altLang="en-US" sz="2400" dirty="0">
              <a:latin typeface="Calibri" charset="0"/>
              <a:ea typeface="Calibri" charset="0"/>
              <a:cs typeface="Calibri" charset="0"/>
            </a:endParaRPr>
          </a:p>
          <a:p>
            <a:pPr marL="0" indent="0" algn="ctr" eaLnBrk="1" hangingPunct="1">
              <a:spcBef>
                <a:spcPct val="0"/>
              </a:spcBef>
              <a:buClrTx/>
              <a:buFont typeface="Wingdings" charset="2"/>
              <a:buNone/>
              <a:defRPr/>
            </a:pPr>
            <a:r>
              <a:rPr lang="en-US" altLang="en-US" sz="2400" dirty="0">
                <a:latin typeface="Calibri" charset="0"/>
                <a:ea typeface="Calibri" charset="0"/>
                <a:cs typeface="Calibri" charset="0"/>
              </a:rPr>
              <a:t>“Harsh, angry words are not of heavenly origin</a:t>
            </a:r>
            <a:r>
              <a:rPr lang="en-US" altLang="en-US" sz="2400" dirty="0" smtClean="0">
                <a:latin typeface="Calibri" charset="0"/>
                <a:ea typeface="Calibri" charset="0"/>
                <a:cs typeface="Calibri" charset="0"/>
              </a:rPr>
              <a:t>.”</a:t>
            </a:r>
          </a:p>
          <a:p>
            <a:pPr marL="0" indent="0" algn="ctr" eaLnBrk="1" hangingPunct="1">
              <a:spcBef>
                <a:spcPct val="0"/>
              </a:spcBef>
              <a:buClrTx/>
              <a:buFont typeface="Wingdings" charset="2"/>
              <a:buNone/>
              <a:defRPr/>
            </a:pPr>
            <a:r>
              <a:rPr lang="en-US" altLang="en-US" sz="2400" dirty="0" smtClean="0">
                <a:latin typeface="Calibri" charset="0"/>
                <a:ea typeface="Calibri" charset="0"/>
                <a:cs typeface="Calibri" charset="0"/>
              </a:rPr>
              <a:t>(</a:t>
            </a:r>
            <a:r>
              <a:rPr lang="en-US" altLang="en-US" sz="2400" i="1" dirty="0">
                <a:latin typeface="Calibri" charset="0"/>
                <a:ea typeface="Calibri" charset="0"/>
                <a:cs typeface="Calibri" charset="0"/>
              </a:rPr>
              <a:t>Child Guidance</a:t>
            </a:r>
            <a:r>
              <a:rPr lang="en-US" altLang="en-US" sz="2400" dirty="0">
                <a:latin typeface="Calibri" charset="0"/>
                <a:ea typeface="Calibri" charset="0"/>
                <a:cs typeface="Calibri" charset="0"/>
              </a:rPr>
              <a:t>, p. </a:t>
            </a:r>
            <a:r>
              <a:rPr lang="en-US" altLang="en-US" sz="2400" dirty="0" smtClean="0">
                <a:latin typeface="Calibri" charset="0"/>
                <a:ea typeface="Calibri" charset="0"/>
                <a:cs typeface="Calibri" charset="0"/>
              </a:rPr>
              <a:t>246)</a:t>
            </a:r>
            <a:endParaRPr lang="en-US" altLang="en-US" sz="2400" dirty="0">
              <a:latin typeface="Calibri" charset="0"/>
              <a:ea typeface="Calibri" charset="0"/>
              <a:cs typeface="Calibri" charset="0"/>
            </a:endParaRPr>
          </a:p>
          <a:p>
            <a:pPr marL="0" indent="0" algn="ctr" eaLnBrk="1" hangingPunct="1">
              <a:spcBef>
                <a:spcPct val="0"/>
              </a:spcBef>
              <a:buClrTx/>
              <a:buFont typeface="Wingdings" charset="2"/>
              <a:buNone/>
              <a:defRPr/>
            </a:pPr>
            <a:endParaRPr lang="en-US" altLang="en-US" sz="2400" dirty="0">
              <a:latin typeface="Calibri" charset="0"/>
              <a:ea typeface="Calibri" charset="0"/>
              <a:cs typeface="Calibri" charset="0"/>
            </a:endParaRPr>
          </a:p>
          <a:p>
            <a:pPr marL="0" indent="0" algn="ctr" eaLnBrk="1" hangingPunct="1">
              <a:spcBef>
                <a:spcPct val="0"/>
              </a:spcBef>
              <a:buClrTx/>
              <a:buFont typeface="Wingdings" charset="2"/>
              <a:buNone/>
              <a:defRPr/>
            </a:pPr>
            <a:r>
              <a:rPr lang="en-US" altLang="en-US" sz="2400" dirty="0" smtClean="0">
                <a:latin typeface="Calibri" charset="0"/>
                <a:ea typeface="Calibri" charset="0"/>
                <a:cs typeface="Calibri" charset="0"/>
              </a:rPr>
              <a:t>1 </a:t>
            </a:r>
            <a:r>
              <a:rPr lang="en-US" altLang="en-US" sz="2400" dirty="0">
                <a:latin typeface="Calibri" charset="0"/>
                <a:ea typeface="Calibri" charset="0"/>
                <a:cs typeface="Calibri" charset="0"/>
              </a:rPr>
              <a:t>Peter 3:1 teach wives to be submissive to their husbands so that they may win them to Christ.  But it does not teach that they must allow themselves to be verbally or physically abused.   </a:t>
            </a:r>
            <a:endParaRPr lang="en-GB" altLang="en-US" sz="2400" dirty="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wipe(up)">
                                      <p:cBhvr>
                                        <p:cTn id="7" dur="500"/>
                                        <p:tgtEl>
                                          <p:spTgt spid="83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wipe(up)">
                                      <p:cBhvr>
                                        <p:cTn id="12" dur="500"/>
                                        <p:tgtEl>
                                          <p:spTgt spid="839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Effect transition="in" filter="wipe(up)">
                                      <p:cBhvr>
                                        <p:cTn id="17" dur="500"/>
                                        <p:tgtEl>
                                          <p:spTgt spid="839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wipe(up)">
                                      <p:cBhvr>
                                        <p:cTn id="22" dur="500"/>
                                        <p:tgtEl>
                                          <p:spTgt spid="839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3971">
                                            <p:txEl>
                                              <p:pRg st="4" end="4"/>
                                            </p:txEl>
                                          </p:spTgt>
                                        </p:tgtEl>
                                        <p:attrNameLst>
                                          <p:attrName>style.visibility</p:attrName>
                                        </p:attrNameLst>
                                      </p:cBhvr>
                                      <p:to>
                                        <p:strVal val="visible"/>
                                      </p:to>
                                    </p:set>
                                    <p:animEffect transition="in" filter="wipe(up)">
                                      <p:cBhvr>
                                        <p:cTn id="27" dur="500"/>
                                        <p:tgtEl>
                                          <p:spTgt spid="839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3971">
                                            <p:txEl>
                                              <p:pRg st="6" end="6"/>
                                            </p:txEl>
                                          </p:spTgt>
                                        </p:tgtEl>
                                        <p:attrNameLst>
                                          <p:attrName>style.visibility</p:attrName>
                                        </p:attrNameLst>
                                      </p:cBhvr>
                                      <p:to>
                                        <p:strVal val="visible"/>
                                      </p:to>
                                    </p:set>
                                    <p:animEffect transition="in" filter="wipe(up)">
                                      <p:cBhvr>
                                        <p:cTn id="32" dur="500"/>
                                        <p:tgtEl>
                                          <p:spTgt spid="83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bldLvl="4"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251520" y="608856"/>
            <a:ext cx="8678614" cy="1524000"/>
          </a:xfrm>
        </p:spPr>
        <p:txBody>
          <a:bodyPr/>
          <a:lstStyle/>
          <a:p>
            <a:pPr algn="r" eaLnBrk="1" hangingPunct="1">
              <a:defRPr/>
            </a:pPr>
            <a:r>
              <a:rPr lang="en-GB" altLang="en-US" sz="3600" dirty="0" smtClean="0">
                <a:effectLst/>
                <a:latin typeface="Avenir Book" charset="0"/>
                <a:ea typeface="Avenir Book" charset="0"/>
                <a:cs typeface="Avenir Book" charset="0"/>
              </a:rPr>
              <a:t>WHAT DOES THE BIBLE ADVOCATE?</a:t>
            </a:r>
            <a:endParaRPr lang="en-GB" altLang="en-US" sz="3600" dirty="0">
              <a:effectLst/>
              <a:latin typeface="Avenir Book" charset="0"/>
              <a:ea typeface="Avenir Book" charset="0"/>
              <a:cs typeface="Avenir Book" charset="0"/>
            </a:endParaRPr>
          </a:p>
        </p:txBody>
      </p:sp>
      <p:sp>
        <p:nvSpPr>
          <p:cNvPr id="7" name="Rectangle 3"/>
          <p:cNvSpPr txBox="1">
            <a:spLocks noChangeArrowheads="1"/>
          </p:cNvSpPr>
          <p:nvPr/>
        </p:nvSpPr>
        <p:spPr bwMode="auto">
          <a:xfrm>
            <a:off x="4609655" y="2546032"/>
            <a:ext cx="4320479" cy="3835296"/>
          </a:xfrm>
          <a:prstGeom prst="rect">
            <a:avLst/>
          </a:prstGeom>
          <a:noFill/>
          <a:ln>
            <a:noFill/>
          </a:ln>
          <a:effectLst>
            <a:outerShdw blurRad="63500" dist="29783" dir="1514402"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a:lstStyle>
          <a:p>
            <a:pPr eaLnBrk="1" hangingPunct="1">
              <a:buFont typeface="Arial" panose="020B0604020202020204" pitchFamily="34" charset="0"/>
              <a:buChar char="•"/>
              <a:defRPr/>
            </a:pPr>
            <a:r>
              <a:rPr lang="en-US" sz="2800" kern="0" dirty="0">
                <a:latin typeface="Calibri" charset="0"/>
                <a:ea typeface="Calibri" charset="0"/>
                <a:cs typeface="Calibri" charset="0"/>
              </a:rPr>
              <a:t>Love one another (John 15:12)</a:t>
            </a:r>
          </a:p>
          <a:p>
            <a:pPr eaLnBrk="1" hangingPunct="1">
              <a:buFont typeface="Arial" panose="020B0604020202020204" pitchFamily="34" charset="0"/>
              <a:buChar char="•"/>
              <a:defRPr/>
            </a:pPr>
            <a:r>
              <a:rPr lang="en-US" sz="2800" kern="0" dirty="0">
                <a:latin typeface="Calibri" charset="0"/>
                <a:ea typeface="Calibri" charset="0"/>
                <a:cs typeface="Calibri" charset="0"/>
              </a:rPr>
              <a:t>Serve one another (Gal. 5:13)</a:t>
            </a:r>
          </a:p>
          <a:p>
            <a:pPr eaLnBrk="1" hangingPunct="1">
              <a:buFont typeface="Arial" panose="020B0604020202020204" pitchFamily="34" charset="0"/>
              <a:buChar char="•"/>
              <a:defRPr/>
            </a:pPr>
            <a:r>
              <a:rPr lang="en-US" sz="2800" kern="0" dirty="0">
                <a:latin typeface="Calibri" charset="0"/>
                <a:ea typeface="Calibri" charset="0"/>
                <a:cs typeface="Calibri" charset="0"/>
              </a:rPr>
              <a:t>Be kind to one another and give preference to one another (Rom 12:10)</a:t>
            </a:r>
            <a:endParaRPr lang="en-GB" sz="2000" kern="0" dirty="0" smtClean="0">
              <a:latin typeface="Calibri" charset="0"/>
              <a:ea typeface="Calibri" charset="0"/>
              <a:cs typeface="Calibri" charset="0"/>
            </a:endParaRPr>
          </a:p>
        </p:txBody>
      </p:sp>
      <p:pic>
        <p:nvPicPr>
          <p:cNvPr id="2" name="Imagem 1"/>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0" y="1867778"/>
            <a:ext cx="4355976" cy="5001532"/>
          </a:xfrm>
          <a:prstGeom prst="rect">
            <a:avLst/>
          </a:prstGeom>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10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285874" y="608856"/>
            <a:ext cx="8678614" cy="1524000"/>
          </a:xfrm>
        </p:spPr>
        <p:txBody>
          <a:bodyPr/>
          <a:lstStyle/>
          <a:p>
            <a:pPr algn="r" eaLnBrk="1" hangingPunct="1">
              <a:defRPr/>
            </a:pPr>
            <a:r>
              <a:rPr lang="en-GB" altLang="en-US" sz="3600" dirty="0" smtClean="0">
                <a:effectLst/>
                <a:latin typeface="Avenir Book" charset="0"/>
                <a:ea typeface="Avenir Book" charset="0"/>
                <a:cs typeface="Avenir Book" charset="0"/>
              </a:rPr>
              <a:t>WHAT DOES THE BIBLE ADVOCATE?</a:t>
            </a:r>
            <a:endParaRPr lang="en-GB" altLang="en-US" sz="3600" dirty="0">
              <a:effectLst/>
              <a:latin typeface="Avenir Book" charset="0"/>
              <a:ea typeface="Avenir Book" charset="0"/>
              <a:cs typeface="Avenir Book" charset="0"/>
            </a:endParaRPr>
          </a:p>
        </p:txBody>
      </p:sp>
      <p:sp>
        <p:nvSpPr>
          <p:cNvPr id="10" name="Rectangle 3"/>
          <p:cNvSpPr txBox="1">
            <a:spLocks noChangeArrowheads="1"/>
          </p:cNvSpPr>
          <p:nvPr/>
        </p:nvSpPr>
        <p:spPr bwMode="auto">
          <a:xfrm>
            <a:off x="539553" y="2185992"/>
            <a:ext cx="7416823" cy="2323128"/>
          </a:xfrm>
          <a:prstGeom prst="rect">
            <a:avLst/>
          </a:prstGeom>
          <a:noFill/>
          <a:ln>
            <a:noFill/>
          </a:ln>
          <a:effectLst>
            <a:outerShdw blurRad="63500" dist="29783" dir="1514402"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a:lstStyle>
          <a:p>
            <a:pPr eaLnBrk="1" hangingPunct="1">
              <a:buFont typeface="Arial" panose="020B0604020202020204" pitchFamily="34" charset="0"/>
              <a:buChar char="•"/>
              <a:defRPr/>
            </a:pPr>
            <a:r>
              <a:rPr lang="en-US" sz="2800" kern="0" dirty="0">
                <a:latin typeface="Calibri" charset="0"/>
                <a:ea typeface="Calibri" charset="0"/>
                <a:cs typeface="Calibri" charset="0"/>
              </a:rPr>
              <a:t>Forgive one another </a:t>
            </a:r>
            <a:r>
              <a:rPr lang="en-US" sz="2800" kern="0" dirty="0" smtClean="0">
                <a:latin typeface="Calibri" charset="0"/>
                <a:ea typeface="Calibri" charset="0"/>
                <a:cs typeface="Calibri" charset="0"/>
              </a:rPr>
              <a:t>(</a:t>
            </a:r>
            <a:r>
              <a:rPr lang="en-US" sz="2800" kern="0" dirty="0">
                <a:latin typeface="Calibri" charset="0"/>
                <a:ea typeface="Calibri" charset="0"/>
                <a:cs typeface="Calibri" charset="0"/>
              </a:rPr>
              <a:t>Col. 3:13)</a:t>
            </a:r>
          </a:p>
          <a:p>
            <a:pPr eaLnBrk="1" hangingPunct="1">
              <a:buFont typeface="Arial" panose="020B0604020202020204" pitchFamily="34" charset="0"/>
              <a:buChar char="•"/>
              <a:defRPr/>
            </a:pPr>
            <a:r>
              <a:rPr lang="en-US" sz="2800" kern="0" dirty="0">
                <a:latin typeface="Calibri" charset="0"/>
                <a:ea typeface="Calibri" charset="0"/>
                <a:cs typeface="Calibri" charset="0"/>
              </a:rPr>
              <a:t>Comfort &amp; edify one another </a:t>
            </a:r>
            <a:r>
              <a:rPr lang="en-US" sz="2800" kern="0" dirty="0" smtClean="0">
                <a:latin typeface="Calibri" charset="0"/>
                <a:ea typeface="Calibri" charset="0"/>
                <a:cs typeface="Calibri" charset="0"/>
              </a:rPr>
              <a:t>(</a:t>
            </a:r>
            <a:r>
              <a:rPr lang="en-US" sz="2800" kern="0" dirty="0">
                <a:latin typeface="Calibri" charset="0"/>
                <a:ea typeface="Calibri" charset="0"/>
                <a:cs typeface="Calibri" charset="0"/>
              </a:rPr>
              <a:t>1 </a:t>
            </a:r>
            <a:r>
              <a:rPr lang="en-US" sz="2800" kern="0" dirty="0" err="1">
                <a:latin typeface="Calibri" charset="0"/>
                <a:ea typeface="Calibri" charset="0"/>
                <a:cs typeface="Calibri" charset="0"/>
              </a:rPr>
              <a:t>Thess</a:t>
            </a:r>
            <a:r>
              <a:rPr lang="en-US" sz="2800" kern="0" dirty="0">
                <a:latin typeface="Calibri" charset="0"/>
                <a:ea typeface="Calibri" charset="0"/>
                <a:cs typeface="Calibri" charset="0"/>
              </a:rPr>
              <a:t> 5:11)</a:t>
            </a:r>
          </a:p>
          <a:p>
            <a:pPr eaLnBrk="1" hangingPunct="1">
              <a:buFont typeface="Arial" panose="020B0604020202020204" pitchFamily="34" charset="0"/>
              <a:buChar char="•"/>
              <a:defRPr/>
            </a:pPr>
            <a:r>
              <a:rPr lang="en-US" sz="2800" kern="0" dirty="0">
                <a:latin typeface="Calibri" charset="0"/>
                <a:ea typeface="Calibri" charset="0"/>
                <a:cs typeface="Calibri" charset="0"/>
              </a:rPr>
              <a:t>Relieve the oppressed, work for justice </a:t>
            </a:r>
            <a:br>
              <a:rPr lang="en-US" sz="2800" kern="0" dirty="0">
                <a:latin typeface="Calibri" charset="0"/>
                <a:ea typeface="Calibri" charset="0"/>
                <a:cs typeface="Calibri" charset="0"/>
              </a:rPr>
            </a:br>
            <a:r>
              <a:rPr lang="en-US" sz="2800" kern="0" dirty="0" smtClean="0">
                <a:latin typeface="Calibri" charset="0"/>
                <a:ea typeface="Calibri" charset="0"/>
                <a:cs typeface="Calibri" charset="0"/>
              </a:rPr>
              <a:t>(</a:t>
            </a:r>
            <a:r>
              <a:rPr lang="en-US" sz="2800" kern="0" dirty="0">
                <a:latin typeface="Calibri" charset="0"/>
                <a:ea typeface="Calibri" charset="0"/>
                <a:cs typeface="Calibri" charset="0"/>
              </a:rPr>
              <a:t>Isa 58:9-12)</a:t>
            </a:r>
            <a:endParaRPr lang="en-GB" sz="2000" kern="0" dirty="0" smtClean="0">
              <a:latin typeface="Calibri" charset="0"/>
              <a:ea typeface="Calibri" charset="0"/>
              <a:cs typeface="Calibri" charset="0"/>
            </a:endParaRPr>
          </a:p>
        </p:txBody>
      </p:sp>
      <p:pic>
        <p:nvPicPr>
          <p:cNvPr id="4" name="Imagem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32040" y="4149080"/>
            <a:ext cx="3779912" cy="2519941"/>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1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 calcmode="lin" valueType="num">
                                      <p:cBhvr>
                                        <p:cTn id="21" dur="10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619672" y="629816"/>
            <a:ext cx="7306270" cy="1143000"/>
          </a:xfrm>
        </p:spPr>
        <p:txBody>
          <a:bodyPr/>
          <a:lstStyle/>
          <a:p>
            <a:pPr algn="r" eaLnBrk="1" hangingPunct="1">
              <a:defRPr/>
            </a:pPr>
            <a:r>
              <a:rPr lang="en-GB" altLang="en-US" sz="3600" dirty="0" smtClean="0">
                <a:effectLst/>
                <a:latin typeface="Avenir Book" charset="0"/>
                <a:ea typeface="Avenir Book" charset="0"/>
                <a:cs typeface="Avenir Book" charset="0"/>
              </a:rPr>
              <a:t>WHAT IS THE APPROPRIATE CHURCH RESPONSE?</a:t>
            </a:r>
            <a:endParaRPr lang="en-GB" altLang="en-US" sz="3600" dirty="0">
              <a:effectLst/>
              <a:latin typeface="Avenir Book" charset="0"/>
              <a:ea typeface="Avenir Book" charset="0"/>
              <a:cs typeface="Avenir Book" charset="0"/>
            </a:endParaRPr>
          </a:p>
        </p:txBody>
      </p:sp>
      <p:sp>
        <p:nvSpPr>
          <p:cNvPr id="17411" name="Rectangle 3"/>
          <p:cNvSpPr>
            <a:spLocks noGrp="1" noChangeArrowheads="1"/>
          </p:cNvSpPr>
          <p:nvPr>
            <p:ph type="body" idx="1"/>
          </p:nvPr>
        </p:nvSpPr>
        <p:spPr>
          <a:xfrm>
            <a:off x="491134" y="2564904"/>
            <a:ext cx="8418834" cy="2952328"/>
          </a:xfrm>
        </p:spPr>
        <p:txBody>
          <a:bodyPr/>
          <a:lstStyle/>
          <a:p>
            <a:pPr eaLnBrk="1" hangingPunct="1">
              <a:buSzPct val="130000"/>
              <a:buFont typeface="Arial" panose="020B0604020202020204" pitchFamily="34" charset="0"/>
              <a:buChar char="•"/>
              <a:defRPr/>
            </a:pPr>
            <a:r>
              <a:rPr lang="en-GB" altLang="en-US" sz="2800" dirty="0" smtClean="0">
                <a:latin typeface="Calibri" charset="0"/>
                <a:ea typeface="Calibri" charset="0"/>
                <a:cs typeface="Calibri" charset="0"/>
              </a:rPr>
              <a:t>Preaching sermons about healthy relationships.</a:t>
            </a:r>
          </a:p>
          <a:p>
            <a:pPr eaLnBrk="1" hangingPunct="1">
              <a:buSzPct val="130000"/>
              <a:buFont typeface="Arial" panose="020B0604020202020204" pitchFamily="34" charset="0"/>
              <a:buChar char="•"/>
              <a:defRPr/>
            </a:pPr>
            <a:r>
              <a:rPr lang="en-GB" altLang="en-US" sz="2800" dirty="0" smtClean="0">
                <a:latin typeface="Calibri" charset="0"/>
                <a:ea typeface="Calibri" charset="0"/>
                <a:cs typeface="Calibri" charset="0"/>
              </a:rPr>
              <a:t>Speaking out against violence and abuse of children, women, men, and the elderly.</a:t>
            </a:r>
          </a:p>
          <a:p>
            <a:pPr eaLnBrk="1" hangingPunct="1">
              <a:buSzPct val="130000"/>
              <a:buFont typeface="Arial" panose="020B0604020202020204" pitchFamily="34" charset="0"/>
              <a:buChar char="•"/>
              <a:defRPr/>
            </a:pPr>
            <a:r>
              <a:rPr lang="en-GB" altLang="en-US" sz="2800" dirty="0" smtClean="0">
                <a:latin typeface="Calibri" charset="0"/>
                <a:ea typeface="Calibri" charset="0"/>
                <a:cs typeface="Calibri" charset="0"/>
              </a:rPr>
              <a:t>Providing training for parents and families on how to develop healthy relationships. </a:t>
            </a:r>
            <a:endParaRPr lang="en-GB" altLang="en-US" sz="2800" dirty="0">
              <a:latin typeface="Calibri" charset="0"/>
              <a:ea typeface="Calibri" charset="0"/>
              <a:cs typeface="Calibri"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up)">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up)">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up)">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60512" y="980728"/>
            <a:ext cx="9525000" cy="1143000"/>
          </a:xfrm>
        </p:spPr>
        <p:txBody>
          <a:bodyPr/>
          <a:lstStyle/>
          <a:p>
            <a:pPr algn="r" eaLnBrk="1" hangingPunct="1">
              <a:defRPr/>
            </a:pPr>
            <a:r>
              <a:rPr lang="en-GB" altLang="en-US" sz="3600" dirty="0" smtClean="0">
                <a:effectLst/>
                <a:latin typeface="Avenir Book" charset="0"/>
                <a:ea typeface="Avenir Book" charset="0"/>
                <a:cs typeface="Avenir Book" charset="0"/>
              </a:rPr>
              <a:t>APPROPRIATE CHURCH RESPONSE</a:t>
            </a:r>
            <a:endParaRPr lang="en-GB" altLang="en-US" sz="36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683568" y="2492896"/>
            <a:ext cx="7848550" cy="3888432"/>
          </a:xfrm>
        </p:spPr>
        <p:txBody>
          <a:bodyPr/>
          <a:lstStyle/>
          <a:p>
            <a:pPr eaLnBrk="1" hangingPunct="1">
              <a:buSzPct val="140000"/>
              <a:buFont typeface="Arial" panose="020B0604020202020204" pitchFamily="34" charset="0"/>
              <a:buChar char="•"/>
              <a:defRPr/>
            </a:pPr>
            <a:r>
              <a:rPr lang="en-US" sz="2800" dirty="0">
                <a:latin typeface="Calibri" charset="0"/>
                <a:ea typeface="Calibri" charset="0"/>
                <a:cs typeface="Calibri" charset="0"/>
              </a:rPr>
              <a:t>Training men to better </a:t>
            </a:r>
            <a:r>
              <a:rPr lang="en-US" sz="2800" dirty="0" smtClean="0">
                <a:latin typeface="Calibri" charset="0"/>
                <a:ea typeface="Calibri" charset="0"/>
                <a:cs typeface="Calibri" charset="0"/>
              </a:rPr>
              <a:t>understand their biblical role in marriage by providing balanced teaching on Ephesians 5:22-28.</a:t>
            </a:r>
          </a:p>
          <a:p>
            <a:pPr eaLnBrk="1" hangingPunct="1">
              <a:buSzPct val="140000"/>
              <a:buFont typeface="Arial" panose="020B0604020202020204" pitchFamily="34" charset="0"/>
              <a:buChar char="•"/>
              <a:defRPr/>
            </a:pPr>
            <a:endParaRPr lang="en-GB" sz="2800" dirty="0" smtClean="0">
              <a:latin typeface="Calibri" charset="0"/>
              <a:ea typeface="Calibri" charset="0"/>
              <a:cs typeface="Calibri" charset="0"/>
            </a:endParaRPr>
          </a:p>
          <a:p>
            <a:pPr eaLnBrk="1" hangingPunct="1">
              <a:buSzPct val="140000"/>
              <a:buFont typeface="Arial" panose="020B0604020202020204" pitchFamily="34" charset="0"/>
              <a:buChar char="•"/>
              <a:defRPr/>
            </a:pPr>
            <a:r>
              <a:rPr lang="en-US" sz="2800" dirty="0">
                <a:latin typeface="Calibri" charset="0"/>
                <a:ea typeface="Calibri" charset="0"/>
                <a:cs typeface="Calibri" charset="0"/>
              </a:rPr>
              <a:t>Offering marriage </a:t>
            </a:r>
            <a:r>
              <a:rPr lang="en-US" sz="2800" dirty="0" smtClean="0">
                <a:latin typeface="Calibri" charset="0"/>
                <a:ea typeface="Calibri" charset="0"/>
                <a:cs typeface="Calibri" charset="0"/>
              </a:rPr>
              <a:t>classes, </a:t>
            </a:r>
            <a:r>
              <a:rPr lang="en-US" sz="2800" dirty="0">
                <a:latin typeface="Calibri" charset="0"/>
                <a:ea typeface="Calibri" charset="0"/>
                <a:cs typeface="Calibri" charset="0"/>
              </a:rPr>
              <a:t>counseling and modeling a loving relationship </a:t>
            </a:r>
            <a:r>
              <a:rPr lang="en-US" sz="2800" dirty="0" smtClean="0">
                <a:latin typeface="Calibri" charset="0"/>
                <a:ea typeface="Calibri" charset="0"/>
                <a:cs typeface="Calibri" charset="0"/>
              </a:rPr>
              <a:t>between couples.</a:t>
            </a:r>
            <a:endParaRPr lang="en-US" sz="2800" dirty="0">
              <a:latin typeface="Calibri" charset="0"/>
              <a:ea typeface="Calibri" charset="0"/>
              <a:cs typeface="Calibri" charset="0"/>
            </a:endParaRPr>
          </a:p>
          <a:p>
            <a:pPr eaLnBrk="1" hangingPunct="1">
              <a:buSzPct val="140000"/>
              <a:buFont typeface="Arial" panose="020B0604020202020204" pitchFamily="34" charset="0"/>
              <a:buChar char="•"/>
              <a:defRPr/>
            </a:pPr>
            <a:endParaRPr lang="en-GB" sz="2800" dirty="0" smtClean="0">
              <a:latin typeface="Calibri" charset="0"/>
              <a:ea typeface="Calibri" charset="0"/>
              <a:cs typeface="Calibri"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up)">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23528" y="2564904"/>
            <a:ext cx="5256584" cy="3711426"/>
          </a:xfrm>
        </p:spPr>
        <p:txBody>
          <a:bodyPr/>
          <a:lstStyle/>
          <a:p>
            <a:pPr eaLnBrk="1" hangingPunct="1">
              <a:buSzPct val="140000"/>
              <a:buFont typeface="Arial" panose="020B0604020202020204" pitchFamily="34" charset="0"/>
              <a:buChar char="•"/>
              <a:defRPr/>
            </a:pPr>
            <a:r>
              <a:rPr lang="en-US" sz="2400" dirty="0">
                <a:latin typeface="Calibri" charset="0"/>
                <a:ea typeface="Calibri" charset="0"/>
                <a:cs typeface="Calibri" charset="0"/>
              </a:rPr>
              <a:t>Training </a:t>
            </a:r>
            <a:r>
              <a:rPr lang="en-US" sz="2400" dirty="0" smtClean="0">
                <a:latin typeface="Calibri" charset="0"/>
                <a:ea typeface="Calibri" charset="0"/>
                <a:cs typeface="Calibri" charset="0"/>
              </a:rPr>
              <a:t>parents how to control their anger and words when disciplining their children.</a:t>
            </a:r>
          </a:p>
          <a:p>
            <a:pPr eaLnBrk="1" hangingPunct="1">
              <a:buSzPct val="140000"/>
              <a:buFont typeface="Arial" panose="020B0604020202020204" pitchFamily="34" charset="0"/>
              <a:buChar char="•"/>
              <a:defRPr/>
            </a:pPr>
            <a:r>
              <a:rPr lang="en-US" sz="2400" dirty="0" smtClean="0">
                <a:latin typeface="Calibri" charset="0"/>
                <a:ea typeface="Calibri" charset="0"/>
                <a:cs typeface="Calibri" charset="0"/>
              </a:rPr>
              <a:t>Showing </a:t>
            </a:r>
            <a:r>
              <a:rPr lang="en-US" sz="2400" dirty="0">
                <a:latin typeface="Calibri" charset="0"/>
                <a:ea typeface="Calibri" charset="0"/>
                <a:cs typeface="Calibri" charset="0"/>
              </a:rPr>
              <a:t>compassion to victims of emotional </a:t>
            </a:r>
            <a:r>
              <a:rPr lang="en-US" sz="2400" dirty="0" smtClean="0">
                <a:latin typeface="Calibri" charset="0"/>
                <a:ea typeface="Calibri" charset="0"/>
                <a:cs typeface="Calibri" charset="0"/>
              </a:rPr>
              <a:t>abuse, thus fostering </a:t>
            </a:r>
            <a:r>
              <a:rPr lang="en-US" sz="2400" dirty="0">
                <a:latin typeface="Calibri" charset="0"/>
                <a:ea typeface="Calibri" charset="0"/>
                <a:cs typeface="Calibri" charset="0"/>
              </a:rPr>
              <a:t>a compassionate atmosphere within the church</a:t>
            </a:r>
            <a:r>
              <a:rPr lang="en-US" sz="2400" dirty="0" smtClean="0">
                <a:latin typeface="Calibri" charset="0"/>
                <a:ea typeface="Calibri" charset="0"/>
                <a:cs typeface="Calibri" charset="0"/>
              </a:rPr>
              <a:t>.</a:t>
            </a:r>
          </a:p>
          <a:p>
            <a:pPr eaLnBrk="1" hangingPunct="1">
              <a:buSzPct val="140000"/>
              <a:buFont typeface="Arial" panose="020B0604020202020204" pitchFamily="34" charset="0"/>
              <a:buChar char="•"/>
              <a:defRPr/>
            </a:pPr>
            <a:r>
              <a:rPr lang="en-US" sz="2400" dirty="0" smtClean="0">
                <a:latin typeface="Calibri" charset="0"/>
                <a:ea typeface="Calibri" charset="0"/>
                <a:cs typeface="Calibri" charset="0"/>
              </a:rPr>
              <a:t>Listening </a:t>
            </a:r>
            <a:r>
              <a:rPr lang="en-US" sz="2400" dirty="0">
                <a:latin typeface="Calibri" charset="0"/>
                <a:ea typeface="Calibri" charset="0"/>
                <a:cs typeface="Calibri" charset="0"/>
              </a:rPr>
              <a:t>to the victim’s story to understand the situation.</a:t>
            </a:r>
          </a:p>
          <a:p>
            <a:pPr eaLnBrk="1" hangingPunct="1">
              <a:buSzPct val="140000"/>
              <a:buFont typeface="Arial" panose="020B0604020202020204" pitchFamily="34" charset="0"/>
              <a:buChar char="•"/>
              <a:defRPr/>
            </a:pPr>
            <a:endParaRPr lang="en-US" sz="2400" dirty="0">
              <a:latin typeface="Calibri" charset="0"/>
              <a:ea typeface="Calibri" charset="0"/>
              <a:cs typeface="Calibri" charset="0"/>
            </a:endParaRPr>
          </a:p>
          <a:p>
            <a:pPr eaLnBrk="1" hangingPunct="1">
              <a:buSzPct val="140000"/>
              <a:buFont typeface="Arial" panose="020B0604020202020204" pitchFamily="34" charset="0"/>
              <a:buChar char="•"/>
              <a:defRPr/>
            </a:pPr>
            <a:endParaRPr lang="en-GB" sz="2400" dirty="0" smtClean="0">
              <a:latin typeface="Calibri" charset="0"/>
              <a:ea typeface="Calibri" charset="0"/>
              <a:cs typeface="Calibri" charset="0"/>
            </a:endParaRPr>
          </a:p>
        </p:txBody>
      </p:sp>
      <p:sp>
        <p:nvSpPr>
          <p:cNvPr id="9" name="Rectangle 2"/>
          <p:cNvSpPr txBox="1">
            <a:spLocks noChangeArrowheads="1"/>
          </p:cNvSpPr>
          <p:nvPr/>
        </p:nvSpPr>
        <p:spPr bwMode="auto">
          <a:xfrm>
            <a:off x="-488504" y="989856"/>
            <a:ext cx="9525000" cy="1143000"/>
          </a:xfrm>
          <a:prstGeom prst="rect">
            <a:avLst/>
          </a:prstGeom>
          <a:noFill/>
          <a:ln>
            <a:noFill/>
          </a:ln>
          <a:effectLst>
            <a:outerShdw blurRad="63500" dist="46662" dir="2115817" algn="ctr" rotWithShape="0">
              <a:schemeClr val="tx1">
                <a:alpha val="74997"/>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9pPr>
          </a:lstStyle>
          <a:p>
            <a:pPr algn="r" eaLnBrk="1" hangingPunct="1">
              <a:defRPr/>
            </a:pPr>
            <a:r>
              <a:rPr lang="en-GB" altLang="en-US" sz="3600" kern="0" smtClean="0">
                <a:effectLst/>
                <a:latin typeface="Avenir Book" charset="0"/>
                <a:ea typeface="Avenir Book" charset="0"/>
                <a:cs typeface="Avenir Book" charset="0"/>
              </a:rPr>
              <a:t>APPROPRIATE CHURCH RESPONSE</a:t>
            </a:r>
            <a:endParaRPr lang="en-GB" altLang="en-US" sz="3600" kern="0" dirty="0">
              <a:effectLst/>
              <a:latin typeface="Avenir Book" charset="0"/>
              <a:ea typeface="Avenir Book" charset="0"/>
              <a:cs typeface="Avenir Book" charset="0"/>
            </a:endParaRPr>
          </a:p>
        </p:txBody>
      </p:sp>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54352" y="1772816"/>
            <a:ext cx="3389648" cy="5085184"/>
          </a:xfrm>
          <a:prstGeom prst="rect">
            <a:avLst/>
          </a:prstGeom>
          <a:ln>
            <a:noFill/>
          </a:ln>
          <a:effectLst>
            <a:softEdge rad="112500"/>
          </a:effec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2576" y="629816"/>
            <a:ext cx="9525001" cy="1143000"/>
          </a:xfrm>
        </p:spPr>
        <p:txBody>
          <a:bodyPr/>
          <a:lstStyle/>
          <a:p>
            <a:pPr algn="r" eaLnBrk="1" hangingPunct="1">
              <a:defRPr/>
            </a:pPr>
            <a:r>
              <a:rPr lang="en-GB" altLang="en-US" sz="4000" dirty="0" smtClean="0">
                <a:effectLst/>
                <a:latin typeface="Avenir Book" charset="0"/>
                <a:ea typeface="Avenir Book" charset="0"/>
                <a:cs typeface="Avenir Book" charset="0"/>
              </a:rPr>
              <a:t>MORE APPROPRIATE CHURCH RESPONSE</a:t>
            </a:r>
            <a:endParaRPr lang="en-GB" altLang="en-US" sz="40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395536" y="2746155"/>
            <a:ext cx="4680520" cy="3491157"/>
          </a:xfrm>
        </p:spPr>
        <p:txBody>
          <a:bodyPr/>
          <a:lstStyle/>
          <a:p>
            <a:pPr eaLnBrk="1" hangingPunct="1">
              <a:buSzPct val="140000"/>
              <a:buFont typeface="Arial" panose="020B0604020202020204" pitchFamily="34" charset="0"/>
              <a:buChar char="•"/>
              <a:defRPr/>
            </a:pPr>
            <a:r>
              <a:rPr lang="en-US" sz="2400" dirty="0">
                <a:latin typeface="Calibri" charset="0"/>
                <a:ea typeface="Calibri" charset="0"/>
                <a:cs typeface="Calibri" charset="0"/>
              </a:rPr>
              <a:t>Referring the victim and abuser to a professional counselor who is experienced with abuse recovery</a:t>
            </a:r>
            <a:r>
              <a:rPr lang="en-US" sz="2400" dirty="0" smtClean="0">
                <a:latin typeface="Calibri" charset="0"/>
                <a:ea typeface="Calibri" charset="0"/>
                <a:cs typeface="Calibri" charset="0"/>
              </a:rPr>
              <a:t>.</a:t>
            </a:r>
          </a:p>
          <a:p>
            <a:pPr eaLnBrk="1" hangingPunct="1">
              <a:buSzPct val="140000"/>
              <a:buFont typeface="Arial" panose="020B0604020202020204" pitchFamily="34" charset="0"/>
              <a:buChar char="•"/>
              <a:defRPr/>
            </a:pPr>
            <a:r>
              <a:rPr lang="en-US" sz="2400" dirty="0">
                <a:latin typeface="Calibri" charset="0"/>
                <a:ea typeface="Calibri" charset="0"/>
                <a:cs typeface="Calibri" charset="0"/>
              </a:rPr>
              <a:t>Connecting victims to support groups, prayer partners, etc.</a:t>
            </a:r>
          </a:p>
          <a:p>
            <a:pPr eaLnBrk="1" hangingPunct="1">
              <a:buSzPct val="140000"/>
              <a:buFont typeface="Arial" panose="020B0604020202020204" pitchFamily="34" charset="0"/>
              <a:buChar char="•"/>
              <a:defRPr/>
            </a:pPr>
            <a:r>
              <a:rPr lang="en-US" sz="2400" dirty="0">
                <a:latin typeface="Calibri" charset="0"/>
                <a:ea typeface="Calibri" charset="0"/>
                <a:cs typeface="Calibri" charset="0"/>
              </a:rPr>
              <a:t>Providing a safe place for women and children in crisis.</a:t>
            </a:r>
          </a:p>
          <a:p>
            <a:pPr eaLnBrk="1" hangingPunct="1">
              <a:buSzPct val="140000"/>
              <a:buFont typeface="Arial" panose="020B0604020202020204" pitchFamily="34" charset="0"/>
              <a:buChar char="•"/>
              <a:defRPr/>
            </a:pPr>
            <a:endParaRPr lang="en-US" sz="2400" dirty="0">
              <a:latin typeface="Calibri" charset="0"/>
              <a:ea typeface="Calibri" charset="0"/>
              <a:cs typeface="Calibri" charset="0"/>
            </a:endParaRPr>
          </a:p>
        </p:txBody>
      </p:sp>
      <p:pic>
        <p:nvPicPr>
          <p:cNvPr id="2" name="Picture 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94628" y="1844824"/>
            <a:ext cx="3313876" cy="5013176"/>
          </a:xfrm>
          <a:prstGeom prst="rect">
            <a:avLst/>
          </a:prstGeom>
          <a:ln>
            <a:noFill/>
          </a:ln>
          <a:effectLst>
            <a:softEdge rad="112500"/>
          </a:effectLst>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030288" y="546948"/>
            <a:ext cx="6934200" cy="1225868"/>
          </a:xfrm>
        </p:spPr>
        <p:txBody>
          <a:bodyPr/>
          <a:lstStyle/>
          <a:p>
            <a:pPr algn="r" eaLnBrk="1" hangingPunct="1">
              <a:defRPr/>
            </a:pPr>
            <a:r>
              <a:rPr lang="en-GB" altLang="en-US" sz="3600" dirty="0" smtClean="0">
                <a:effectLst/>
                <a:latin typeface="Avenir Book" charset="0"/>
                <a:ea typeface="Avenir Book" charset="0"/>
                <a:cs typeface="Avenir Book" charset="0"/>
              </a:rPr>
              <a:t>ACT NOW IF YOU SUSPECT OR KNOW OF ABUSE</a:t>
            </a:r>
            <a:endParaRPr lang="en-GB" altLang="en-US" sz="3600" dirty="0">
              <a:effectLst/>
              <a:latin typeface="Avenir Book" charset="0"/>
              <a:ea typeface="Avenir Book" charset="0"/>
              <a:cs typeface="Avenir Book" charset="0"/>
            </a:endParaRPr>
          </a:p>
        </p:txBody>
      </p:sp>
      <p:sp>
        <p:nvSpPr>
          <p:cNvPr id="38915" name="Rectangle 3"/>
          <p:cNvSpPr>
            <a:spLocks noGrp="1" noChangeArrowheads="1"/>
          </p:cNvSpPr>
          <p:nvPr>
            <p:ph type="body" idx="1"/>
          </p:nvPr>
        </p:nvSpPr>
        <p:spPr>
          <a:xfrm>
            <a:off x="3923928" y="2924944"/>
            <a:ext cx="4608512" cy="2590800"/>
          </a:xfrm>
        </p:spPr>
        <p:txBody>
          <a:bodyPr/>
          <a:lstStyle/>
          <a:p>
            <a:pPr algn="ctr" eaLnBrk="1" hangingPunct="1">
              <a:lnSpc>
                <a:spcPct val="150000"/>
              </a:lnSpc>
              <a:buFont typeface="Wingdings" charset="2"/>
              <a:buNone/>
              <a:defRPr/>
            </a:pPr>
            <a:r>
              <a:rPr lang="en-GB" altLang="en-US" sz="2800" dirty="0" smtClean="0">
                <a:latin typeface="Avenir Book" charset="0"/>
                <a:ea typeface="Avenir Book" charset="0"/>
                <a:cs typeface="Avenir Book" charset="0"/>
              </a:rPr>
              <a:t>	</a:t>
            </a:r>
            <a:r>
              <a:rPr lang="en-US" altLang="en-US" sz="2800" dirty="0" smtClean="0">
                <a:latin typeface="Avenir Book" charset="0"/>
                <a:ea typeface="Avenir Book" charset="0"/>
                <a:cs typeface="Avenir Book" charset="0"/>
              </a:rPr>
              <a:t>IF YOU RECOGNIZE SIGNS OF EMOTIONAL </a:t>
            </a:r>
            <a:r>
              <a:rPr lang="en-GB" altLang="ja-JP" sz="2800" dirty="0" smtClean="0">
                <a:latin typeface="Avenir Book" charset="0"/>
                <a:ea typeface="Avenir Book" charset="0"/>
                <a:cs typeface="Avenir Book" charset="0"/>
              </a:rPr>
              <a:t>ABUSE, IT</a:t>
            </a:r>
            <a:r>
              <a:rPr lang="en-US" altLang="ja-JP" sz="2800" dirty="0" smtClean="0">
                <a:latin typeface="Avenir Book" charset="0"/>
                <a:ea typeface="Avenir Book" charset="0"/>
                <a:cs typeface="Avenir Book" charset="0"/>
              </a:rPr>
              <a:t>’</a:t>
            </a:r>
            <a:r>
              <a:rPr lang="en-GB" altLang="ja-JP" sz="2800" dirty="0" smtClean="0">
                <a:latin typeface="Avenir Book" charset="0"/>
                <a:ea typeface="Avenir Book" charset="0"/>
                <a:cs typeface="Avenir Book" charset="0"/>
              </a:rPr>
              <a:t>S BEST TO FIND OUT FOR SURE. </a:t>
            </a:r>
            <a:endParaRPr lang="en-GB" altLang="en-US" sz="2800" dirty="0">
              <a:latin typeface="Avenir Book" charset="0"/>
              <a:ea typeface="Avenir Book" charset="0"/>
              <a:cs typeface="Avenir Book"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strips(downRight)">
                                      <p:cBhvr>
                                        <p:cTn id="12"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9748" name="Rectangle 4"/>
          <p:cNvSpPr>
            <a:spLocks noGrp="1" noChangeArrowheads="1"/>
          </p:cNvSpPr>
          <p:nvPr>
            <p:ph type="title"/>
          </p:nvPr>
        </p:nvSpPr>
        <p:spPr>
          <a:xfrm>
            <a:off x="1366713" y="557808"/>
            <a:ext cx="7597775" cy="1143000"/>
          </a:xfrm>
        </p:spPr>
        <p:txBody>
          <a:bodyPr/>
          <a:lstStyle/>
          <a:p>
            <a:pPr algn="r" eaLnBrk="1" hangingPunct="1">
              <a:defRPr/>
            </a:pPr>
            <a:r>
              <a:rPr lang="en-GB" altLang="en-US" sz="4000" dirty="0" smtClean="0">
                <a:effectLst/>
                <a:latin typeface="Avenir Book" charset="0"/>
                <a:ea typeface="Avenir Book" charset="0"/>
                <a:cs typeface="Avenir Book" charset="0"/>
              </a:rPr>
              <a:t>HELP FOR EMOTIONALLY ABUSED VICTIMS</a:t>
            </a:r>
            <a:endParaRPr lang="en-GB" altLang="en-US" sz="4000" dirty="0">
              <a:effectLst/>
              <a:latin typeface="Avenir Book" charset="0"/>
              <a:ea typeface="Avenir Book" charset="0"/>
              <a:cs typeface="Avenir Book" charset="0"/>
            </a:endParaRPr>
          </a:p>
        </p:txBody>
      </p:sp>
      <p:sp>
        <p:nvSpPr>
          <p:cNvPr id="159749" name="Rectangle 5"/>
          <p:cNvSpPr>
            <a:spLocks noGrp="1" noChangeArrowheads="1"/>
          </p:cNvSpPr>
          <p:nvPr>
            <p:ph type="body" idx="1"/>
          </p:nvPr>
        </p:nvSpPr>
        <p:spPr>
          <a:xfrm>
            <a:off x="624021" y="2425824"/>
            <a:ext cx="8628499" cy="3811488"/>
          </a:xfrm>
        </p:spPr>
        <p:txBody>
          <a:bodyPr/>
          <a:lstStyle/>
          <a:p>
            <a:pPr eaLnBrk="1" hangingPunct="1">
              <a:buSzPct val="130000"/>
              <a:buFont typeface="Arial" panose="020B0604020202020204" pitchFamily="34" charset="0"/>
              <a:buChar char="•"/>
              <a:defRPr/>
            </a:pPr>
            <a:r>
              <a:rPr lang="en-GB" altLang="en-US" sz="2800" dirty="0" smtClean="0">
                <a:latin typeface="Calibri" charset="0"/>
                <a:ea typeface="Calibri" charset="0"/>
                <a:cs typeface="Calibri" charset="0"/>
              </a:rPr>
              <a:t>Recommend that the couple seek professional help from marriage counsellors/therapists.</a:t>
            </a:r>
          </a:p>
          <a:p>
            <a:pPr eaLnBrk="1" hangingPunct="1">
              <a:buSzPct val="130000"/>
              <a:buFont typeface="Arial" panose="020B0604020202020204" pitchFamily="34" charset="0"/>
              <a:buChar char="•"/>
              <a:defRPr/>
            </a:pPr>
            <a:r>
              <a:rPr lang="en-GB" altLang="en-US" sz="2800" dirty="0" smtClean="0">
                <a:latin typeface="Calibri" charset="0"/>
                <a:ea typeface="Calibri" charset="0"/>
                <a:cs typeface="Calibri" charset="0"/>
              </a:rPr>
              <a:t> Provide pastoral care </a:t>
            </a:r>
            <a:br>
              <a:rPr lang="en-GB" altLang="en-US" sz="2800" dirty="0" smtClean="0">
                <a:latin typeface="Calibri" charset="0"/>
                <a:ea typeface="Calibri" charset="0"/>
                <a:cs typeface="Calibri" charset="0"/>
              </a:rPr>
            </a:br>
            <a:r>
              <a:rPr lang="en-GB" altLang="en-US" sz="2800" dirty="0" smtClean="0">
                <a:latin typeface="Calibri" charset="0"/>
                <a:ea typeface="Calibri" charset="0"/>
                <a:cs typeface="Calibri" charset="0"/>
              </a:rPr>
              <a:t>for the couple, parent </a:t>
            </a:r>
            <a:br>
              <a:rPr lang="en-GB" altLang="en-US" sz="2800" dirty="0" smtClean="0">
                <a:latin typeface="Calibri" charset="0"/>
                <a:ea typeface="Calibri" charset="0"/>
                <a:cs typeface="Calibri" charset="0"/>
              </a:rPr>
            </a:br>
            <a:r>
              <a:rPr lang="en-GB" altLang="en-US" sz="2800" dirty="0" smtClean="0">
                <a:latin typeface="Calibri" charset="0"/>
                <a:ea typeface="Calibri" charset="0"/>
                <a:cs typeface="Calibri" charset="0"/>
              </a:rPr>
              <a:t>or the child.</a:t>
            </a:r>
          </a:p>
          <a:p>
            <a:pPr eaLnBrk="1" hangingPunct="1">
              <a:buSzPct val="130000"/>
              <a:buFont typeface="Arial" panose="020B0604020202020204" pitchFamily="34" charset="0"/>
              <a:buChar char="•"/>
              <a:defRPr/>
            </a:pPr>
            <a:r>
              <a:rPr lang="en-GB" altLang="en-US" sz="2800" dirty="0" smtClean="0">
                <a:latin typeface="Calibri" charset="0"/>
                <a:ea typeface="Calibri" charset="0"/>
                <a:cs typeface="Calibri" charset="0"/>
              </a:rPr>
              <a:t>Recommend the victim </a:t>
            </a:r>
            <a:br>
              <a:rPr lang="en-GB" altLang="en-US" sz="2800" dirty="0" smtClean="0">
                <a:latin typeface="Calibri" charset="0"/>
                <a:ea typeface="Calibri" charset="0"/>
                <a:cs typeface="Calibri" charset="0"/>
              </a:rPr>
            </a:br>
            <a:r>
              <a:rPr lang="en-GB" altLang="en-US" sz="2800" dirty="0" smtClean="0">
                <a:latin typeface="Calibri" charset="0"/>
                <a:ea typeface="Calibri" charset="0"/>
                <a:cs typeface="Calibri" charset="0"/>
              </a:rPr>
              <a:t>to join support groups.</a:t>
            </a:r>
            <a:endParaRPr lang="en-GB" altLang="en-US" sz="2800" dirty="0">
              <a:latin typeface="Calibri" charset="0"/>
              <a:ea typeface="Calibri" charset="0"/>
              <a:cs typeface="Calibri" charset="0"/>
            </a:endParaRPr>
          </a:p>
        </p:txBody>
      </p:sp>
      <p:pic>
        <p:nvPicPr>
          <p:cNvPr id="3" name="Imagem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04047" y="3501008"/>
            <a:ext cx="3803963" cy="2520280"/>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9748"/>
                                        </p:tgtEl>
                                        <p:attrNameLst>
                                          <p:attrName>style.visibility</p:attrName>
                                        </p:attrNameLst>
                                      </p:cBhvr>
                                      <p:to>
                                        <p:strVal val="visible"/>
                                      </p:to>
                                    </p:set>
                                    <p:animEffect transition="in" filter="wipe(up)">
                                      <p:cBhvr>
                                        <p:cTn id="7" dur="500"/>
                                        <p:tgtEl>
                                          <p:spTgt spid="159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9749">
                                            <p:txEl>
                                              <p:pRg st="0" end="0"/>
                                            </p:txEl>
                                          </p:spTgt>
                                        </p:tgtEl>
                                        <p:attrNameLst>
                                          <p:attrName>style.visibility</p:attrName>
                                        </p:attrNameLst>
                                      </p:cBhvr>
                                      <p:to>
                                        <p:strVal val="visible"/>
                                      </p:to>
                                    </p:set>
                                    <p:animEffect transition="in" filter="wipe(up)">
                                      <p:cBhvr>
                                        <p:cTn id="12" dur="500"/>
                                        <p:tgtEl>
                                          <p:spTgt spid="15974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9749">
                                            <p:txEl>
                                              <p:pRg st="1" end="1"/>
                                            </p:txEl>
                                          </p:spTgt>
                                        </p:tgtEl>
                                        <p:attrNameLst>
                                          <p:attrName>style.visibility</p:attrName>
                                        </p:attrNameLst>
                                      </p:cBhvr>
                                      <p:to>
                                        <p:strVal val="visible"/>
                                      </p:to>
                                    </p:set>
                                    <p:animEffect transition="in" filter="wipe(up)">
                                      <p:cBhvr>
                                        <p:cTn id="17" dur="500"/>
                                        <p:tgtEl>
                                          <p:spTgt spid="15974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9749">
                                            <p:txEl>
                                              <p:pRg st="2" end="2"/>
                                            </p:txEl>
                                          </p:spTgt>
                                        </p:tgtEl>
                                        <p:attrNameLst>
                                          <p:attrName>style.visibility</p:attrName>
                                        </p:attrNameLst>
                                      </p:cBhvr>
                                      <p:to>
                                        <p:strVal val="visible"/>
                                      </p:to>
                                    </p:set>
                                    <p:animEffect transition="in" filter="wipe(up)">
                                      <p:cBhvr>
                                        <p:cTn id="22" dur="500"/>
                                        <p:tgtEl>
                                          <p:spTgt spid="1597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autoUpdateAnimBg="0"/>
      <p:bldP spid="15974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971600" y="2399397"/>
            <a:ext cx="7488832" cy="3046988"/>
          </a:xfrm>
          <a:prstGeom prst="rect">
            <a:avLst/>
          </a:prstGeom>
          <a:noFill/>
        </p:spPr>
        <p:txBody>
          <a:bodyPr wrap="square">
            <a:spAutoFit/>
          </a:bodyPr>
          <a:lstStyle/>
          <a:p>
            <a:pPr algn="ctr" eaLnBrk="1" hangingPunct="1">
              <a:defRPr/>
            </a:pPr>
            <a:r>
              <a:rPr lang="en-US" sz="2800" dirty="0">
                <a:latin typeface="Calibri" charset="0"/>
                <a:ea typeface="Calibri" charset="0"/>
                <a:cs typeface="Calibri" charset="0"/>
              </a:rPr>
              <a:t>“Home should be made all </a:t>
            </a:r>
            <a:r>
              <a:rPr lang="en-US" sz="2800" dirty="0" smtClean="0">
                <a:latin typeface="Calibri" charset="0"/>
                <a:ea typeface="Calibri" charset="0"/>
                <a:cs typeface="Calibri" charset="0"/>
              </a:rPr>
              <a:t>that </a:t>
            </a:r>
          </a:p>
          <a:p>
            <a:pPr algn="ctr" eaLnBrk="1" hangingPunct="1">
              <a:defRPr/>
            </a:pPr>
            <a:r>
              <a:rPr lang="en-US" sz="2800" dirty="0" smtClean="0">
                <a:latin typeface="Calibri" charset="0"/>
                <a:ea typeface="Calibri" charset="0"/>
                <a:cs typeface="Calibri" charset="0"/>
              </a:rPr>
              <a:t>the </a:t>
            </a:r>
            <a:r>
              <a:rPr lang="en-US" sz="2800" dirty="0">
                <a:latin typeface="Calibri" charset="0"/>
                <a:ea typeface="Calibri" charset="0"/>
                <a:cs typeface="Calibri" charset="0"/>
              </a:rPr>
              <a:t>word implies. It should be </a:t>
            </a:r>
            <a:r>
              <a:rPr lang="en-US" sz="2800" b="1" dirty="0">
                <a:latin typeface="Calibri" charset="0"/>
                <a:ea typeface="Calibri" charset="0"/>
                <a:cs typeface="Calibri" charset="0"/>
              </a:rPr>
              <a:t>a little heaven </a:t>
            </a:r>
            <a:r>
              <a:rPr lang="en-US" sz="2800" dirty="0">
                <a:latin typeface="Calibri" charset="0"/>
                <a:ea typeface="Calibri" charset="0"/>
                <a:cs typeface="Calibri" charset="0"/>
              </a:rPr>
              <a:t>upon earth, a place where the affections are cultivated instead of being studiously repressed. Our happiness depends upon this cultivation of love, sympathy, and true courtesy to one another</a:t>
            </a:r>
            <a:r>
              <a:rPr lang="en-US" sz="2800" dirty="0" smtClean="0">
                <a:latin typeface="Calibri" charset="0"/>
                <a:ea typeface="Calibri" charset="0"/>
                <a:cs typeface="Calibri" charset="0"/>
              </a:rPr>
              <a:t>.”</a:t>
            </a:r>
            <a:endParaRPr lang="en-US" sz="2800" i="1" dirty="0" smtClean="0">
              <a:latin typeface="Calibri" charset="0"/>
              <a:ea typeface="Calibri" charset="0"/>
              <a:cs typeface="Calibri" charset="0"/>
            </a:endParaRPr>
          </a:p>
          <a:p>
            <a:pPr algn="ctr" eaLnBrk="1" hangingPunct="1">
              <a:defRPr/>
            </a:pPr>
            <a:r>
              <a:rPr lang="en-US" i="1" dirty="0" smtClean="0">
                <a:latin typeface="Calibri" charset="0"/>
                <a:ea typeface="Calibri" charset="0"/>
                <a:cs typeface="Calibri" charset="0"/>
              </a:rPr>
              <a:t>Adventist </a:t>
            </a:r>
            <a:r>
              <a:rPr lang="en-US" i="1" dirty="0">
                <a:latin typeface="Calibri" charset="0"/>
                <a:ea typeface="Calibri" charset="0"/>
                <a:cs typeface="Calibri" charset="0"/>
              </a:rPr>
              <a:t>Home</a:t>
            </a:r>
            <a:r>
              <a:rPr lang="en-US" dirty="0">
                <a:latin typeface="Calibri" charset="0"/>
                <a:ea typeface="Calibri" charset="0"/>
                <a:cs typeface="Calibri" charset="0"/>
              </a:rPr>
              <a:t>, p. 15</a:t>
            </a:r>
            <a:endParaRPr lang="en-US" sz="2800" b="1" dirty="0">
              <a:latin typeface="Calibri" charset="0"/>
              <a:ea typeface="Calibri" charset="0"/>
              <a:cs typeface="Calibri" charset="0"/>
            </a:endParaRPr>
          </a:p>
        </p:txBody>
      </p:sp>
    </p:spTree>
  </p:cSld>
  <p:clrMapOvr>
    <a:masterClrMapping/>
  </p:clrMapOvr>
  <p:transition spd="slow">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935535" y="629816"/>
            <a:ext cx="6028953" cy="1143000"/>
          </a:xfrm>
        </p:spPr>
        <p:txBody>
          <a:bodyPr/>
          <a:lstStyle/>
          <a:p>
            <a:pPr algn="r" eaLnBrk="1" hangingPunct="1">
              <a:defRPr/>
            </a:pPr>
            <a:r>
              <a:rPr lang="en-GB" altLang="en-US" sz="3600" dirty="0" smtClean="0">
                <a:effectLst/>
                <a:latin typeface="Avenir Book" charset="0"/>
                <a:ea typeface="Avenir Book" charset="0"/>
                <a:cs typeface="Avenir Book" charset="0"/>
              </a:rPr>
              <a:t>ADVENTIST CHURCH 1996 STATEMENT</a:t>
            </a:r>
            <a:endParaRPr lang="en-GB" altLang="en-US" sz="36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268858" y="2781672"/>
            <a:ext cx="6103342" cy="3095600"/>
          </a:xfrm>
        </p:spPr>
        <p:txBody>
          <a:bodyPr/>
          <a:lstStyle/>
          <a:p>
            <a:pPr eaLnBrk="1" hangingPunct="1">
              <a:buSzPct val="140000"/>
              <a:buFont typeface="Arial" panose="020B0604020202020204" pitchFamily="34" charset="0"/>
              <a:buChar char="•"/>
              <a:defRPr/>
            </a:pPr>
            <a:r>
              <a:rPr lang="en-US" sz="2800" dirty="0" smtClean="0">
                <a:latin typeface="Calibri" charset="0"/>
                <a:ea typeface="Calibri" charset="0"/>
                <a:cs typeface="Calibri" charset="0"/>
              </a:rPr>
              <a:t>The Seventh-day Adventist Annual Council adopted a Statement on Family Violence in 1996.</a:t>
            </a:r>
          </a:p>
          <a:p>
            <a:pPr eaLnBrk="1" hangingPunct="1">
              <a:buSzPct val="140000"/>
              <a:buFont typeface="Arial" panose="020B0604020202020204" pitchFamily="34" charset="0"/>
              <a:buChar char="•"/>
              <a:defRPr/>
            </a:pPr>
            <a:r>
              <a:rPr lang="en-US" sz="2800" dirty="0" smtClean="0">
                <a:latin typeface="Calibri" charset="0"/>
                <a:ea typeface="Calibri" charset="0"/>
                <a:cs typeface="Calibri" charset="0"/>
              </a:rPr>
              <a:t>It emphasizes our moral responsibility to stop abuse from happening within our families, churches, and schools.</a:t>
            </a:r>
          </a:p>
          <a:p>
            <a:pPr eaLnBrk="1" hangingPunct="1">
              <a:buSzPct val="140000"/>
              <a:buFont typeface="Arial" panose="020B0604020202020204" pitchFamily="34" charset="0"/>
              <a:buChar char="•"/>
              <a:defRPr/>
            </a:pPr>
            <a:endParaRPr lang="en-US" sz="2800" dirty="0">
              <a:latin typeface="Calibri" charset="0"/>
              <a:ea typeface="Calibri" charset="0"/>
              <a:cs typeface="Calibri" charset="0"/>
            </a:endParaRPr>
          </a:p>
        </p:txBody>
      </p:sp>
      <p:pic>
        <p:nvPicPr>
          <p:cNvPr id="77830" name="Picture 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156176" y="3501008"/>
            <a:ext cx="2430462"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552" y="2492896"/>
            <a:ext cx="8086476" cy="2603054"/>
          </a:xfrm>
        </p:spPr>
        <p:txBody>
          <a:bodyPr/>
          <a:lstStyle/>
          <a:p>
            <a:pPr eaLnBrk="1" hangingPunct="1">
              <a:defRPr/>
            </a:pPr>
            <a:r>
              <a:rPr lang="en-GB" altLang="en-US" sz="4800" dirty="0" smtClean="0">
                <a:solidFill>
                  <a:schemeClr val="tx1"/>
                </a:solidFill>
                <a:effectLst/>
                <a:latin typeface="Avenir Book" charset="0"/>
                <a:ea typeface="Avenir Book" charset="0"/>
                <a:cs typeface="Avenir Book" charset="0"/>
              </a:rPr>
              <a:t>SO WHAT IS OUR RESPONSE TODAY?</a:t>
            </a:r>
            <a:endParaRPr lang="en-GB" altLang="en-US" sz="4800" dirty="0">
              <a:solidFill>
                <a:schemeClr val="tx1"/>
              </a:solidFill>
              <a:effectLst/>
              <a:latin typeface="Avenir Book" charset="0"/>
              <a:ea typeface="Avenir Book" charset="0"/>
              <a:cs typeface="Avenir Book"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528" y="880473"/>
            <a:ext cx="8204844" cy="1108367"/>
          </a:xfrm>
        </p:spPr>
        <p:txBody>
          <a:bodyPr/>
          <a:lstStyle/>
          <a:p>
            <a:pPr algn="r" eaLnBrk="1" hangingPunct="1">
              <a:defRPr/>
            </a:pPr>
            <a:r>
              <a:rPr lang="en-GB" altLang="en-US" sz="3600" dirty="0" smtClean="0">
                <a:effectLst/>
                <a:latin typeface="Avenir Book" charset="0"/>
                <a:ea typeface="Avenir Book" charset="0"/>
                <a:cs typeface="Avenir Book" charset="0"/>
              </a:rPr>
              <a:t>JESUS’ RESPONSE IN JOHN 13:35</a:t>
            </a:r>
            <a:endParaRPr lang="en-GB" altLang="en-US" sz="3600" dirty="0">
              <a:effectLst/>
              <a:latin typeface="Avenir Book" charset="0"/>
              <a:ea typeface="Avenir Book" charset="0"/>
              <a:cs typeface="Avenir Book" charset="0"/>
            </a:endParaRPr>
          </a:p>
        </p:txBody>
      </p:sp>
      <p:sp>
        <p:nvSpPr>
          <p:cNvPr id="24579" name="Rectangle 3"/>
          <p:cNvSpPr>
            <a:spLocks noGrp="1" noChangeArrowheads="1"/>
          </p:cNvSpPr>
          <p:nvPr>
            <p:ph type="body" idx="1"/>
          </p:nvPr>
        </p:nvSpPr>
        <p:spPr>
          <a:xfrm>
            <a:off x="3851920" y="2780928"/>
            <a:ext cx="4824536" cy="3240360"/>
          </a:xfrm>
        </p:spPr>
        <p:txBody>
          <a:bodyPr/>
          <a:lstStyle/>
          <a:p>
            <a:pPr marL="0" indent="0" algn="ctr" eaLnBrk="1" hangingPunct="1">
              <a:spcBef>
                <a:spcPct val="0"/>
              </a:spcBef>
              <a:buClrTx/>
              <a:buSzPct val="135000"/>
              <a:buFontTx/>
              <a:buNone/>
              <a:defRPr/>
            </a:pPr>
            <a:r>
              <a:rPr lang="en-GB" altLang="en-US" sz="3600" dirty="0">
                <a:latin typeface="Calibri" charset="0"/>
                <a:ea typeface="Calibri" charset="0"/>
                <a:cs typeface="Calibri" charset="0"/>
              </a:rPr>
              <a:t>“By this all will know that you are my disciples, if you have LOVE for one another.”</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wipe(up)">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up)">
                                      <p:cBhvr>
                                        <p:cTn id="12"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Imagem 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flipH="1">
            <a:off x="0" y="1340768"/>
            <a:ext cx="4036808" cy="5517231"/>
          </a:xfrm>
          <a:prstGeom prst="snip2SameRect">
            <a:avLst/>
          </a:prstGeom>
        </p:spPr>
      </p:pic>
      <p:sp>
        <p:nvSpPr>
          <p:cNvPr id="3" name="Retângulo 2"/>
          <p:cNvSpPr/>
          <p:nvPr/>
        </p:nvSpPr>
        <p:spPr>
          <a:xfrm>
            <a:off x="4355976" y="2564904"/>
            <a:ext cx="3744416" cy="3046988"/>
          </a:xfrm>
          <a:prstGeom prst="rect">
            <a:avLst/>
          </a:prstGeom>
        </p:spPr>
        <p:txBody>
          <a:bodyPr wrap="square">
            <a:spAutoFit/>
          </a:bodyPr>
          <a:lstStyle/>
          <a:p>
            <a:pPr algn="ctr"/>
            <a:r>
              <a:rPr lang="pt-BR" sz="3200" dirty="0" err="1">
                <a:latin typeface="Calibri" charset="0"/>
                <a:ea typeface="Calibri" charset="0"/>
                <a:cs typeface="Calibri" charset="0"/>
              </a:rPr>
              <a:t>If</a:t>
            </a:r>
            <a:r>
              <a:rPr lang="pt-BR" sz="3200" dirty="0">
                <a:latin typeface="Calibri" charset="0"/>
                <a:ea typeface="Calibri" charset="0"/>
                <a:cs typeface="Calibri" charset="0"/>
              </a:rPr>
              <a:t> </a:t>
            </a:r>
            <a:r>
              <a:rPr lang="pt-BR" sz="3200" dirty="0" err="1">
                <a:latin typeface="Calibri" charset="0"/>
                <a:ea typeface="Calibri" charset="0"/>
                <a:cs typeface="Calibri" charset="0"/>
              </a:rPr>
              <a:t>we</a:t>
            </a:r>
            <a:r>
              <a:rPr lang="pt-BR" sz="3200" dirty="0">
                <a:latin typeface="Calibri" charset="0"/>
                <a:ea typeface="Calibri" charset="0"/>
                <a:cs typeface="Calibri" charset="0"/>
              </a:rPr>
              <a:t> are </a:t>
            </a:r>
            <a:r>
              <a:rPr lang="pt-BR" sz="3200" dirty="0" err="1">
                <a:latin typeface="Calibri" charset="0"/>
                <a:ea typeface="Calibri" charset="0"/>
                <a:cs typeface="Calibri" charset="0"/>
              </a:rPr>
              <a:t>to</a:t>
            </a:r>
            <a:r>
              <a:rPr lang="pt-BR" sz="3200" dirty="0">
                <a:latin typeface="Calibri" charset="0"/>
                <a:ea typeface="Calibri" charset="0"/>
                <a:cs typeface="Calibri" charset="0"/>
              </a:rPr>
              <a:t> </a:t>
            </a:r>
            <a:r>
              <a:rPr lang="pt-BR" sz="3200" dirty="0" err="1">
                <a:latin typeface="Calibri" charset="0"/>
                <a:ea typeface="Calibri" charset="0"/>
                <a:cs typeface="Calibri" charset="0"/>
              </a:rPr>
              <a:t>live</a:t>
            </a:r>
            <a:r>
              <a:rPr lang="pt-BR" sz="3200" dirty="0">
                <a:latin typeface="Calibri" charset="0"/>
                <a:ea typeface="Calibri" charset="0"/>
                <a:cs typeface="Calibri" charset="0"/>
              </a:rPr>
              <a:t> as </a:t>
            </a:r>
            <a:r>
              <a:rPr lang="pt-BR" sz="3200" dirty="0" err="1">
                <a:latin typeface="Calibri" charset="0"/>
                <a:ea typeface="Calibri" charset="0"/>
                <a:cs typeface="Calibri" charset="0"/>
              </a:rPr>
              <a:t>children</a:t>
            </a:r>
            <a:r>
              <a:rPr lang="pt-BR" sz="3200" dirty="0">
                <a:latin typeface="Calibri" charset="0"/>
                <a:ea typeface="Calibri" charset="0"/>
                <a:cs typeface="Calibri" charset="0"/>
              </a:rPr>
              <a:t> </a:t>
            </a:r>
            <a:r>
              <a:rPr lang="pt-BR" sz="3200" dirty="0" err="1">
                <a:latin typeface="Calibri" charset="0"/>
                <a:ea typeface="Calibri" charset="0"/>
                <a:cs typeface="Calibri" charset="0"/>
              </a:rPr>
              <a:t>of</a:t>
            </a:r>
            <a:r>
              <a:rPr lang="pt-BR" sz="3200" dirty="0">
                <a:latin typeface="Calibri" charset="0"/>
                <a:ea typeface="Calibri" charset="0"/>
                <a:cs typeface="Calibri" charset="0"/>
              </a:rPr>
              <a:t> </a:t>
            </a:r>
            <a:r>
              <a:rPr lang="pt-BR" sz="3200" dirty="0" err="1">
                <a:latin typeface="Calibri" charset="0"/>
                <a:ea typeface="Calibri" charset="0"/>
                <a:cs typeface="Calibri" charset="0"/>
              </a:rPr>
              <a:t>the</a:t>
            </a:r>
            <a:r>
              <a:rPr lang="pt-BR" sz="3200" dirty="0">
                <a:latin typeface="Calibri" charset="0"/>
                <a:ea typeface="Calibri" charset="0"/>
                <a:cs typeface="Calibri" charset="0"/>
              </a:rPr>
              <a:t> light, </a:t>
            </a:r>
            <a:r>
              <a:rPr lang="pt-BR" sz="3200" dirty="0" err="1">
                <a:latin typeface="Calibri" charset="0"/>
                <a:ea typeface="Calibri" charset="0"/>
                <a:cs typeface="Calibri" charset="0"/>
              </a:rPr>
              <a:t>we</a:t>
            </a:r>
            <a:r>
              <a:rPr lang="pt-BR" sz="3200" dirty="0">
                <a:latin typeface="Calibri" charset="0"/>
                <a:ea typeface="Calibri" charset="0"/>
                <a:cs typeface="Calibri" charset="0"/>
              </a:rPr>
              <a:t> must </a:t>
            </a:r>
            <a:r>
              <a:rPr lang="pt-BR" sz="3200" dirty="0" err="1">
                <a:latin typeface="Calibri" charset="0"/>
                <a:ea typeface="Calibri" charset="0"/>
                <a:cs typeface="Calibri" charset="0"/>
              </a:rPr>
              <a:t>illuminate</a:t>
            </a:r>
            <a:r>
              <a:rPr lang="pt-BR" sz="3200" dirty="0">
                <a:latin typeface="Calibri" charset="0"/>
                <a:ea typeface="Calibri" charset="0"/>
                <a:cs typeface="Calibri" charset="0"/>
              </a:rPr>
              <a:t> </a:t>
            </a:r>
            <a:r>
              <a:rPr lang="pt-BR" sz="3200" dirty="0" err="1">
                <a:latin typeface="Calibri" charset="0"/>
                <a:ea typeface="Calibri" charset="0"/>
                <a:cs typeface="Calibri" charset="0"/>
              </a:rPr>
              <a:t>the</a:t>
            </a:r>
            <a:r>
              <a:rPr lang="pt-BR" sz="3200" dirty="0">
                <a:latin typeface="Calibri" charset="0"/>
                <a:ea typeface="Calibri" charset="0"/>
                <a:cs typeface="Calibri" charset="0"/>
              </a:rPr>
              <a:t> </a:t>
            </a:r>
            <a:r>
              <a:rPr lang="pt-BR" sz="3200" dirty="0" err="1">
                <a:latin typeface="Calibri" charset="0"/>
                <a:ea typeface="Calibri" charset="0"/>
                <a:cs typeface="Calibri" charset="0"/>
              </a:rPr>
              <a:t>darkness</a:t>
            </a:r>
            <a:r>
              <a:rPr lang="pt-BR" sz="3200" dirty="0">
                <a:latin typeface="Calibri" charset="0"/>
                <a:ea typeface="Calibri" charset="0"/>
                <a:cs typeface="Calibri" charset="0"/>
              </a:rPr>
              <a:t> </a:t>
            </a:r>
            <a:r>
              <a:rPr lang="pt-BR" sz="3200" dirty="0" err="1">
                <a:latin typeface="Calibri" charset="0"/>
                <a:ea typeface="Calibri" charset="0"/>
                <a:cs typeface="Calibri" charset="0"/>
              </a:rPr>
              <a:t>where</a:t>
            </a:r>
            <a:r>
              <a:rPr lang="pt-BR" sz="3200" dirty="0">
                <a:latin typeface="Calibri" charset="0"/>
                <a:ea typeface="Calibri" charset="0"/>
                <a:cs typeface="Calibri" charset="0"/>
              </a:rPr>
              <a:t> </a:t>
            </a:r>
            <a:r>
              <a:rPr lang="pt-BR" sz="3200" dirty="0" err="1">
                <a:latin typeface="Calibri" charset="0"/>
                <a:ea typeface="Calibri" charset="0"/>
                <a:cs typeface="Calibri" charset="0"/>
              </a:rPr>
              <a:t>violence</a:t>
            </a:r>
            <a:r>
              <a:rPr lang="pt-BR" sz="3200" dirty="0">
                <a:latin typeface="Calibri" charset="0"/>
                <a:ea typeface="Calibri" charset="0"/>
                <a:cs typeface="Calibri" charset="0"/>
              </a:rPr>
              <a:t> </a:t>
            </a:r>
            <a:r>
              <a:rPr lang="pt-BR" sz="3200" dirty="0" err="1">
                <a:latin typeface="Calibri" charset="0"/>
                <a:ea typeface="Calibri" charset="0"/>
                <a:cs typeface="Calibri" charset="0"/>
              </a:rPr>
              <a:t>occurs</a:t>
            </a:r>
            <a:r>
              <a:rPr lang="pt-BR" sz="3200" dirty="0">
                <a:latin typeface="Calibri" charset="0"/>
                <a:ea typeface="Calibri" charset="0"/>
                <a:cs typeface="Calibri" charset="0"/>
              </a:rPr>
              <a:t> in </a:t>
            </a:r>
            <a:r>
              <a:rPr lang="pt-BR" sz="3200" dirty="0" err="1">
                <a:latin typeface="Calibri" charset="0"/>
                <a:ea typeface="Calibri" charset="0"/>
                <a:cs typeface="Calibri" charset="0"/>
              </a:rPr>
              <a:t>our</a:t>
            </a:r>
            <a:r>
              <a:rPr lang="pt-BR" sz="3200" dirty="0">
                <a:latin typeface="Calibri" charset="0"/>
                <a:ea typeface="Calibri" charset="0"/>
                <a:cs typeface="Calibri" charset="0"/>
              </a:rPr>
              <a:t> </a:t>
            </a:r>
            <a:r>
              <a:rPr lang="pt-BR" sz="3200" dirty="0" err="1">
                <a:latin typeface="Calibri" charset="0"/>
                <a:ea typeface="Calibri" charset="0"/>
                <a:cs typeface="Calibri" charset="0"/>
              </a:rPr>
              <a:t>midst</a:t>
            </a:r>
            <a:r>
              <a:rPr lang="pt-BR" sz="3200" dirty="0">
                <a:latin typeface="Calibri" charset="0"/>
                <a:ea typeface="Calibri" charset="0"/>
                <a:cs typeface="Calibri" charset="0"/>
              </a:rPr>
              <a:t>.</a:t>
            </a:r>
          </a:p>
        </p:txBody>
      </p:sp>
    </p:spTree>
  </p:cSld>
  <p:clrMapOvr>
    <a:masterClrMapping/>
  </p:clrMapOvr>
  <p:transition spd="slow">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tângulo 1"/>
          <p:cNvSpPr/>
          <p:nvPr/>
        </p:nvSpPr>
        <p:spPr>
          <a:xfrm>
            <a:off x="4716016" y="2492896"/>
            <a:ext cx="3510136" cy="3414286"/>
          </a:xfrm>
          <a:prstGeom prst="rect">
            <a:avLst/>
          </a:prstGeom>
        </p:spPr>
        <p:txBody>
          <a:bodyPr wrap="square">
            <a:spAutoFit/>
          </a:bodyPr>
          <a:lstStyle/>
          <a:p>
            <a:pPr algn="ctr"/>
            <a:r>
              <a:rPr lang="pt-BR" sz="3600" dirty="0" err="1">
                <a:latin typeface="Calibri" charset="0"/>
                <a:ea typeface="Calibri" charset="0"/>
                <a:cs typeface="Calibri" charset="0"/>
              </a:rPr>
              <a:t>We</a:t>
            </a:r>
            <a:r>
              <a:rPr lang="pt-BR" sz="3600" dirty="0">
                <a:latin typeface="Calibri" charset="0"/>
                <a:ea typeface="Calibri" charset="0"/>
                <a:cs typeface="Calibri" charset="0"/>
              </a:rPr>
              <a:t> must </a:t>
            </a:r>
            <a:r>
              <a:rPr lang="pt-BR" sz="3600" dirty="0" err="1">
                <a:latin typeface="Calibri" charset="0"/>
                <a:ea typeface="Calibri" charset="0"/>
                <a:cs typeface="Calibri" charset="0"/>
              </a:rPr>
              <a:t>care</a:t>
            </a:r>
            <a:r>
              <a:rPr lang="pt-BR" sz="3600" dirty="0">
                <a:latin typeface="Calibri" charset="0"/>
                <a:ea typeface="Calibri" charset="0"/>
                <a:cs typeface="Calibri" charset="0"/>
              </a:rPr>
              <a:t> for </a:t>
            </a:r>
            <a:r>
              <a:rPr lang="pt-BR" sz="3600" dirty="0" err="1">
                <a:latin typeface="Calibri" charset="0"/>
                <a:ea typeface="Calibri" charset="0"/>
                <a:cs typeface="Calibri" charset="0"/>
              </a:rPr>
              <a:t>one</a:t>
            </a:r>
            <a:r>
              <a:rPr lang="pt-BR" sz="3600" dirty="0">
                <a:latin typeface="Calibri" charset="0"/>
                <a:ea typeface="Calibri" charset="0"/>
                <a:cs typeface="Calibri" charset="0"/>
              </a:rPr>
              <a:t> </a:t>
            </a:r>
            <a:r>
              <a:rPr lang="pt-BR" sz="3600" dirty="0" err="1">
                <a:latin typeface="Calibri" charset="0"/>
                <a:ea typeface="Calibri" charset="0"/>
                <a:cs typeface="Calibri" charset="0"/>
              </a:rPr>
              <a:t>another</a:t>
            </a:r>
            <a:r>
              <a:rPr lang="pt-BR" sz="3600" dirty="0">
                <a:latin typeface="Calibri" charset="0"/>
                <a:ea typeface="Calibri" charset="0"/>
                <a:cs typeface="Calibri" charset="0"/>
              </a:rPr>
              <a:t>, </a:t>
            </a:r>
            <a:r>
              <a:rPr lang="pt-BR" sz="3600" dirty="0" err="1">
                <a:latin typeface="Calibri" charset="0"/>
                <a:ea typeface="Calibri" charset="0"/>
                <a:cs typeface="Calibri" charset="0"/>
              </a:rPr>
              <a:t>even</a:t>
            </a:r>
            <a:r>
              <a:rPr lang="pt-BR" sz="3600" dirty="0">
                <a:latin typeface="Calibri" charset="0"/>
                <a:ea typeface="Calibri" charset="0"/>
                <a:cs typeface="Calibri" charset="0"/>
              </a:rPr>
              <a:t> </a:t>
            </a:r>
            <a:r>
              <a:rPr lang="pt-BR" sz="3600" dirty="0" err="1">
                <a:latin typeface="Calibri" charset="0"/>
                <a:ea typeface="Calibri" charset="0"/>
                <a:cs typeface="Calibri" charset="0"/>
              </a:rPr>
              <a:t>when</a:t>
            </a:r>
            <a:r>
              <a:rPr lang="pt-BR" sz="3600" dirty="0">
                <a:latin typeface="Calibri" charset="0"/>
                <a:ea typeface="Calibri" charset="0"/>
                <a:cs typeface="Calibri" charset="0"/>
              </a:rPr>
              <a:t> it </a:t>
            </a:r>
            <a:r>
              <a:rPr lang="pt-BR" sz="3600" dirty="0" err="1">
                <a:latin typeface="Calibri" charset="0"/>
                <a:ea typeface="Calibri" charset="0"/>
                <a:cs typeface="Calibri" charset="0"/>
              </a:rPr>
              <a:t>would</a:t>
            </a:r>
            <a:r>
              <a:rPr lang="pt-BR" sz="3600" dirty="0">
                <a:latin typeface="Calibri" charset="0"/>
                <a:ea typeface="Calibri" charset="0"/>
                <a:cs typeface="Calibri" charset="0"/>
              </a:rPr>
              <a:t> </a:t>
            </a:r>
            <a:r>
              <a:rPr lang="pt-BR" sz="3600" dirty="0" err="1">
                <a:latin typeface="Calibri" charset="0"/>
                <a:ea typeface="Calibri" charset="0"/>
                <a:cs typeface="Calibri" charset="0"/>
              </a:rPr>
              <a:t>be</a:t>
            </a:r>
            <a:r>
              <a:rPr lang="pt-BR" sz="3600" dirty="0">
                <a:latin typeface="Calibri" charset="0"/>
                <a:ea typeface="Calibri" charset="0"/>
                <a:cs typeface="Calibri" charset="0"/>
              </a:rPr>
              <a:t> </a:t>
            </a:r>
            <a:r>
              <a:rPr lang="pt-BR" sz="3600" dirty="0" err="1">
                <a:latin typeface="Calibri" charset="0"/>
                <a:ea typeface="Calibri" charset="0"/>
                <a:cs typeface="Calibri" charset="0"/>
              </a:rPr>
              <a:t>easier</a:t>
            </a:r>
            <a:r>
              <a:rPr lang="pt-BR" sz="3600" dirty="0">
                <a:latin typeface="Calibri" charset="0"/>
                <a:ea typeface="Calibri" charset="0"/>
                <a:cs typeface="Calibri" charset="0"/>
              </a:rPr>
              <a:t> </a:t>
            </a:r>
            <a:r>
              <a:rPr lang="pt-BR" sz="3600" dirty="0" err="1">
                <a:latin typeface="Calibri" charset="0"/>
                <a:ea typeface="Calibri" charset="0"/>
                <a:cs typeface="Calibri" charset="0"/>
              </a:rPr>
              <a:t>to</a:t>
            </a:r>
            <a:r>
              <a:rPr lang="pt-BR" sz="3600" dirty="0">
                <a:latin typeface="Calibri" charset="0"/>
                <a:ea typeface="Calibri" charset="0"/>
                <a:cs typeface="Calibri" charset="0"/>
              </a:rPr>
              <a:t> </a:t>
            </a:r>
            <a:r>
              <a:rPr lang="pt-BR" sz="3600" dirty="0" err="1">
                <a:latin typeface="Calibri" charset="0"/>
                <a:ea typeface="Calibri" charset="0"/>
                <a:cs typeface="Calibri" charset="0"/>
              </a:rPr>
              <a:t>remain</a:t>
            </a:r>
            <a:r>
              <a:rPr lang="pt-BR" sz="3600" dirty="0">
                <a:latin typeface="Calibri" charset="0"/>
                <a:ea typeface="Calibri" charset="0"/>
                <a:cs typeface="Calibri" charset="0"/>
              </a:rPr>
              <a:t> </a:t>
            </a:r>
            <a:r>
              <a:rPr lang="pt-BR" sz="3600" dirty="0" err="1">
                <a:latin typeface="Calibri" charset="0"/>
                <a:ea typeface="Calibri" charset="0"/>
                <a:cs typeface="Calibri" charset="0"/>
              </a:rPr>
              <a:t>silent</a:t>
            </a:r>
            <a:r>
              <a:rPr lang="pt-BR" sz="3600" dirty="0">
                <a:latin typeface="Calibri" charset="0"/>
                <a:ea typeface="Calibri" charset="0"/>
                <a:cs typeface="Calibri" charset="0"/>
              </a:rPr>
              <a:t> </a:t>
            </a:r>
            <a:r>
              <a:rPr lang="pt-BR" sz="3600" dirty="0" err="1">
                <a:latin typeface="Calibri" charset="0"/>
                <a:ea typeface="Calibri" charset="0"/>
                <a:cs typeface="Calibri" charset="0"/>
              </a:rPr>
              <a:t>and</a:t>
            </a:r>
            <a:r>
              <a:rPr lang="pt-BR" sz="3600" dirty="0">
                <a:latin typeface="Calibri" charset="0"/>
                <a:ea typeface="Calibri" charset="0"/>
                <a:cs typeface="Calibri" charset="0"/>
              </a:rPr>
              <a:t> </a:t>
            </a:r>
            <a:r>
              <a:rPr lang="pt-BR" sz="3600" dirty="0" err="1">
                <a:latin typeface="Calibri" charset="0"/>
                <a:ea typeface="Calibri" charset="0"/>
                <a:cs typeface="Calibri" charset="0"/>
              </a:rPr>
              <a:t>uninvolved</a:t>
            </a:r>
            <a:r>
              <a:rPr lang="pt-BR" sz="3600" dirty="0">
                <a:latin typeface="Calibri" charset="0"/>
                <a:ea typeface="Calibri" charset="0"/>
                <a:cs typeface="Calibri" charset="0"/>
              </a:rPr>
              <a:t>!</a:t>
            </a:r>
          </a:p>
        </p:txBody>
      </p:sp>
      <p:pic>
        <p:nvPicPr>
          <p:cNvPr id="4" name="Picture 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39552" y="1556792"/>
            <a:ext cx="3589146" cy="5063614"/>
          </a:xfrm>
          <a:prstGeom prst="rect">
            <a:avLst/>
          </a:prstGeom>
          <a:ln>
            <a:noFill/>
          </a:ln>
          <a:effectLst>
            <a:softEdge rad="112500"/>
          </a:effectLst>
        </p:spPr>
      </p:pic>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80231" name="Rectangle 7"/>
          <p:cNvSpPr>
            <a:spLocks noChangeArrowheads="1"/>
          </p:cNvSpPr>
          <p:nvPr/>
        </p:nvSpPr>
        <p:spPr bwMode="auto">
          <a:xfrm rot="14147">
            <a:off x="1406972" y="530834"/>
            <a:ext cx="7482571" cy="1442616"/>
          </a:xfrm>
          <a:prstGeom prst="rect">
            <a:avLst/>
          </a:prstGeom>
          <a:noFill/>
          <a:ln>
            <a:noFill/>
          </a:ln>
          <a:effectLst>
            <a:outerShdw blurRad="63500" dist="35921" dir="2700000" algn="ctr" rotWithShape="0">
              <a:schemeClr val="tx1">
                <a:alpha val="74997"/>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defRPr/>
            </a:pPr>
            <a:r>
              <a:rPr lang="en-GB" sz="3600" dirty="0" smtClean="0">
                <a:solidFill>
                  <a:srgbClr val="F7D47D"/>
                </a:solidFill>
                <a:latin typeface="Avenir Book" charset="0"/>
                <a:ea typeface="Avenir Book" charset="0"/>
                <a:cs typeface="Avenir Book" charset="0"/>
              </a:rPr>
              <a:t>DO YOU KNOW SOMEONE WHO IS ABUSED?</a:t>
            </a:r>
            <a:endParaRPr lang="en-GB" sz="3600" dirty="0">
              <a:solidFill>
                <a:srgbClr val="F7D47D"/>
              </a:solidFill>
              <a:latin typeface="Avenir Book" charset="0"/>
              <a:ea typeface="Avenir Book" charset="0"/>
              <a:cs typeface="Avenir Book" charset="0"/>
            </a:endParaRPr>
          </a:p>
        </p:txBody>
      </p:sp>
      <p:sp>
        <p:nvSpPr>
          <p:cNvPr id="180232" name="Text Box 8"/>
          <p:cNvSpPr txBox="1">
            <a:spLocks noChangeArrowheads="1"/>
          </p:cNvSpPr>
          <p:nvPr/>
        </p:nvSpPr>
        <p:spPr bwMode="auto">
          <a:xfrm>
            <a:off x="3995936" y="2276872"/>
            <a:ext cx="4680520" cy="4056495"/>
          </a:xfrm>
          <a:prstGeom prst="rect">
            <a:avLst/>
          </a:prstGeom>
          <a:noFill/>
          <a:ln>
            <a:noFill/>
          </a:ln>
          <a:effectLst>
            <a:outerShdw blurRad="63500" dist="38099" dir="2700000"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20000"/>
              </a:spcBef>
              <a:defRPr/>
            </a:pPr>
            <a:r>
              <a:rPr lang="ja-JP" altLang="en-GB" sz="3200" dirty="0" smtClean="0">
                <a:latin typeface="Calibri" charset="0"/>
                <a:ea typeface="Calibri" charset="0"/>
                <a:cs typeface="Calibri" charset="0"/>
              </a:rPr>
              <a:t>“</a:t>
            </a:r>
            <a:r>
              <a:rPr lang="en-GB" altLang="ja-JP" sz="3200" dirty="0" smtClean="0">
                <a:latin typeface="Calibri" charset="0"/>
                <a:ea typeface="Calibri" charset="0"/>
                <a:cs typeface="Calibri" charset="0"/>
              </a:rPr>
              <a:t>Speak up for those who cannot speak for themselves, for the rights of all who are destitute.  Speak up and judge fairly; defend the rights of the poor and needy.</a:t>
            </a:r>
            <a:r>
              <a:rPr lang="ja-JP" altLang="en-GB" sz="3200" dirty="0" smtClean="0">
                <a:latin typeface="Calibri" charset="0"/>
                <a:ea typeface="Calibri" charset="0"/>
                <a:cs typeface="Calibri" charset="0"/>
              </a:rPr>
              <a:t>”</a:t>
            </a:r>
            <a:endParaRPr lang="en-GB" altLang="ja-JP" sz="3200" dirty="0" smtClean="0">
              <a:latin typeface="Calibri" charset="0"/>
              <a:ea typeface="Calibri" charset="0"/>
              <a:cs typeface="Calibri" charset="0"/>
            </a:endParaRPr>
          </a:p>
          <a:p>
            <a:pPr algn="ctr" eaLnBrk="1" hangingPunct="1">
              <a:spcBef>
                <a:spcPct val="20000"/>
              </a:spcBef>
              <a:defRPr/>
            </a:pPr>
            <a:r>
              <a:rPr lang="en-GB" altLang="ja-JP" sz="2800" i="1" dirty="0" smtClean="0">
                <a:latin typeface="Calibri" charset="0"/>
                <a:ea typeface="Calibri" charset="0"/>
                <a:cs typeface="Calibri" charset="0"/>
              </a:rPr>
              <a:t>Proverbs 31:8, 9</a:t>
            </a:r>
            <a:endParaRPr lang="en-GB" altLang="en-US" sz="3200" dirty="0" smtClean="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0231"/>
                                        </p:tgtEl>
                                        <p:attrNameLst>
                                          <p:attrName>style.visibility</p:attrName>
                                        </p:attrNameLst>
                                      </p:cBhvr>
                                      <p:to>
                                        <p:strVal val="visible"/>
                                      </p:to>
                                    </p:set>
                                    <p:anim calcmode="lin" valueType="num">
                                      <p:cBhvr>
                                        <p:cTn id="7" dur="500" fill="hold"/>
                                        <p:tgtEl>
                                          <p:spTgt spid="180231"/>
                                        </p:tgtEl>
                                        <p:attrNameLst>
                                          <p:attrName>ppt_w</p:attrName>
                                        </p:attrNameLst>
                                      </p:cBhvr>
                                      <p:tavLst>
                                        <p:tav tm="0">
                                          <p:val>
                                            <p:fltVal val="0"/>
                                          </p:val>
                                        </p:tav>
                                        <p:tav tm="100000">
                                          <p:val>
                                            <p:strVal val="#ppt_w"/>
                                          </p:val>
                                        </p:tav>
                                      </p:tavLst>
                                    </p:anim>
                                    <p:anim calcmode="lin" valueType="num">
                                      <p:cBhvr>
                                        <p:cTn id="8" dur="500" fill="hold"/>
                                        <p:tgtEl>
                                          <p:spTgt spid="18023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80232"/>
                                        </p:tgtEl>
                                        <p:attrNameLst>
                                          <p:attrName>style.visibility</p:attrName>
                                        </p:attrNameLst>
                                      </p:cBhvr>
                                      <p:to>
                                        <p:strVal val="visible"/>
                                      </p:to>
                                    </p:set>
                                    <p:animEffect transition="in" filter="wipe(up)">
                                      <p:cBhvr>
                                        <p:cTn id="13" dur="500"/>
                                        <p:tgtEl>
                                          <p:spTgt spid="180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1" grpId="0" autoUpdateAnimBg="0"/>
      <p:bldP spid="18023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192088" y="773832"/>
            <a:ext cx="7772400" cy="1143000"/>
          </a:xfrm>
        </p:spPr>
        <p:txBody>
          <a:bodyPr/>
          <a:lstStyle/>
          <a:p>
            <a:pPr algn="r" eaLnBrk="1" hangingPunct="1">
              <a:defRPr/>
            </a:pPr>
            <a:r>
              <a:rPr lang="en-GB" altLang="en-US" sz="4000" dirty="0" smtClean="0">
                <a:effectLst/>
                <a:latin typeface="Avenir Book" charset="0"/>
                <a:ea typeface="Avenir Book" charset="0"/>
                <a:cs typeface="Avenir Book" charset="0"/>
              </a:rPr>
              <a:t>STATISTICS ON THE RISE</a:t>
            </a:r>
            <a:endParaRPr lang="en-GB" altLang="en-US" sz="4000" dirty="0">
              <a:effectLst/>
              <a:latin typeface="Avenir Book" charset="0"/>
              <a:ea typeface="Avenir Book" charset="0"/>
              <a:cs typeface="Avenir Book" charset="0"/>
            </a:endParaRPr>
          </a:p>
        </p:txBody>
      </p:sp>
      <p:sp>
        <p:nvSpPr>
          <p:cNvPr id="78851" name="Rectangle 3"/>
          <p:cNvSpPr>
            <a:spLocks noGrp="1" noChangeArrowheads="1"/>
          </p:cNvSpPr>
          <p:nvPr>
            <p:ph type="body" idx="1"/>
          </p:nvPr>
        </p:nvSpPr>
        <p:spPr>
          <a:xfrm>
            <a:off x="323528" y="2348880"/>
            <a:ext cx="8561504" cy="4176464"/>
          </a:xfrm>
        </p:spPr>
        <p:txBody>
          <a:bodyPr/>
          <a:lstStyle/>
          <a:p>
            <a:pPr eaLnBrk="1" hangingPunct="1">
              <a:buSzPct val="90000"/>
              <a:buFont typeface="Arial" panose="020B0604020202020204" pitchFamily="34" charset="0"/>
              <a:buChar char="•"/>
              <a:defRPr/>
            </a:pPr>
            <a:r>
              <a:rPr lang="ja-JP" altLang="en-GB" sz="2800" dirty="0" smtClean="0">
                <a:latin typeface="Calibri" charset="0"/>
                <a:ea typeface="Calibri" charset="0"/>
                <a:cs typeface="Calibri" charset="0"/>
              </a:rPr>
              <a:t>“</a:t>
            </a:r>
            <a:r>
              <a:rPr lang="en-GB" altLang="ja-JP" sz="2800" dirty="0" smtClean="0">
                <a:latin typeface="Calibri" charset="0"/>
                <a:ea typeface="Calibri" charset="0"/>
                <a:cs typeface="Calibri" charset="0"/>
              </a:rPr>
              <a:t>3 million child abuse allegations made to law enforcement in North America every year.</a:t>
            </a:r>
            <a:endParaRPr lang="en-GB" altLang="en-US" sz="2800" dirty="0">
              <a:latin typeface="Calibri" charset="0"/>
              <a:ea typeface="Calibri" charset="0"/>
              <a:cs typeface="Calibri" charset="0"/>
            </a:endParaRPr>
          </a:p>
          <a:p>
            <a:pPr eaLnBrk="1" hangingPunct="1">
              <a:buSzPct val="90000"/>
              <a:buFont typeface="Arial" panose="020B0604020202020204" pitchFamily="34" charset="0"/>
              <a:buChar char="•"/>
              <a:defRPr/>
            </a:pPr>
            <a:r>
              <a:rPr lang="en-US" altLang="ja-JP" sz="2800" dirty="0" smtClean="0">
                <a:latin typeface="Calibri" charset="0"/>
                <a:ea typeface="Calibri" charset="0"/>
                <a:cs typeface="Calibri" charset="0"/>
              </a:rPr>
              <a:t>1 in 5 places of worship reported allegations </a:t>
            </a:r>
            <a:r>
              <a:rPr lang="en-GB" altLang="ja-JP" sz="2800" dirty="0" smtClean="0">
                <a:latin typeface="Calibri" charset="0"/>
                <a:ea typeface="Calibri" charset="0"/>
                <a:cs typeface="Calibri" charset="0"/>
              </a:rPr>
              <a:t>of child abuse in their ministries.</a:t>
            </a:r>
          </a:p>
          <a:p>
            <a:pPr eaLnBrk="1" hangingPunct="1">
              <a:buSzPct val="90000"/>
              <a:buFont typeface="Arial" panose="020B0604020202020204" pitchFamily="34" charset="0"/>
              <a:buChar char="•"/>
              <a:defRPr/>
            </a:pPr>
            <a:r>
              <a:rPr lang="en-GB" altLang="en-US" sz="2800" dirty="0" smtClean="0">
                <a:latin typeface="Calibri" charset="0"/>
                <a:ea typeface="Calibri" charset="0"/>
                <a:cs typeface="Calibri" charset="0"/>
              </a:rPr>
              <a:t>Every 10 seconds a child abuse incident is reported in North America.</a:t>
            </a:r>
          </a:p>
          <a:p>
            <a:pPr marL="0" indent="0" algn="r" eaLnBrk="1" hangingPunct="1">
              <a:buSzPct val="90000"/>
              <a:buNone/>
              <a:defRPr/>
            </a:pPr>
            <a:endParaRPr lang="en-GB" altLang="en-US" sz="2000" dirty="0" smtClean="0">
              <a:latin typeface="Calibri" charset="0"/>
              <a:ea typeface="Calibri" charset="0"/>
              <a:cs typeface="Calibri" charset="0"/>
            </a:endParaRPr>
          </a:p>
          <a:p>
            <a:pPr marL="0" indent="0" algn="r" eaLnBrk="1" hangingPunct="1">
              <a:buSzPct val="90000"/>
              <a:buNone/>
              <a:defRPr/>
            </a:pPr>
            <a:r>
              <a:rPr lang="en-GB" altLang="en-US" sz="2000" dirty="0" smtClean="0">
                <a:latin typeface="Calibri" charset="0"/>
                <a:ea typeface="Calibri" charset="0"/>
                <a:cs typeface="Calibri" charset="0"/>
              </a:rPr>
              <a:t>(Adventist Risk Management)</a:t>
            </a:r>
            <a:endParaRPr lang="en-GB" altLang="en-US" sz="2000" dirty="0">
              <a:latin typeface="Calibri" charset="0"/>
              <a:ea typeface="Calibri" charset="0"/>
              <a:cs typeface="Calibri"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up)">
                                      <p:cBhvr>
                                        <p:cTn id="7" dur="500"/>
                                        <p:tgtEl>
                                          <p:spTgt spid="78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wipe(up)">
                                      <p:cBhvr>
                                        <p:cTn id="12" dur="500"/>
                                        <p:tgtEl>
                                          <p:spTgt spid="78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wipe(up)">
                                      <p:cBhvr>
                                        <p:cTn id="17" dur="500"/>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8851">
                                            <p:txEl>
                                              <p:pRg st="4" end="4"/>
                                            </p:txEl>
                                          </p:spTgt>
                                        </p:tgtEl>
                                        <p:attrNameLst>
                                          <p:attrName>style.visibility</p:attrName>
                                        </p:attrNameLst>
                                      </p:cBhvr>
                                      <p:to>
                                        <p:strVal val="visible"/>
                                      </p:to>
                                    </p:set>
                                    <p:animEffect transition="in" filter="wipe(up)">
                                      <p:cBhvr>
                                        <p:cTn id="22" dur="500"/>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116471" y="312440"/>
            <a:ext cx="5883573" cy="1676400"/>
          </a:xfrm>
        </p:spPr>
        <p:txBody>
          <a:bodyPr/>
          <a:lstStyle/>
          <a:p>
            <a:pPr algn="r" eaLnBrk="1" hangingPunct="1">
              <a:defRPr/>
            </a:pPr>
            <a:r>
              <a:rPr lang="en-US" sz="3600" dirty="0" smtClean="0">
                <a:effectLst/>
                <a:latin typeface="Avenir Book" charset="0"/>
                <a:ea typeface="Avenir Book" charset="0"/>
                <a:cs typeface="Avenir Book" charset="0"/>
              </a:rPr>
              <a:t>2013 US NATIONAL ABUSE STATISTICS </a:t>
            </a:r>
            <a:endParaRPr lang="en-GB" altLang="en-US" sz="36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467544" y="2060848"/>
            <a:ext cx="8280920" cy="3966095"/>
          </a:xfrm>
        </p:spPr>
        <p:txBody>
          <a:bodyPr/>
          <a:lstStyle/>
          <a:p>
            <a:pPr>
              <a:buFont typeface="Arial" panose="020B0604020202020204" pitchFamily="34" charset="0"/>
              <a:buChar char="•"/>
              <a:defRPr/>
            </a:pPr>
            <a:r>
              <a:rPr lang="en-US" altLang="en-US" sz="2800" dirty="0">
                <a:latin typeface="Calibri" charset="0"/>
                <a:ea typeface="Calibri" charset="0"/>
                <a:cs typeface="Calibri" charset="0"/>
              </a:rPr>
              <a:t>Last year, there are 702,000 child victims of abuse and neglect. (That is a rate of 9.2 victims per 1,000 children in the U.S.)</a:t>
            </a:r>
          </a:p>
          <a:p>
            <a:pPr>
              <a:buFont typeface="Arial" panose="020B0604020202020204" pitchFamily="34" charset="0"/>
              <a:buChar char="•"/>
              <a:defRPr/>
            </a:pPr>
            <a:r>
              <a:rPr lang="en-US" altLang="en-US" sz="2800" dirty="0">
                <a:latin typeface="Calibri" charset="0"/>
                <a:ea typeface="Calibri" charset="0"/>
                <a:cs typeface="Calibri" charset="0"/>
              </a:rPr>
              <a:t>3.2 Million cases of child abuse investigated last year.</a:t>
            </a:r>
          </a:p>
          <a:p>
            <a:pPr>
              <a:buFont typeface="Arial" panose="020B0604020202020204" pitchFamily="34" charset="0"/>
              <a:buChar char="•"/>
              <a:defRPr/>
            </a:pPr>
            <a:r>
              <a:rPr lang="en-US" altLang="en-US" sz="2800" dirty="0">
                <a:latin typeface="Calibri" charset="0"/>
                <a:ea typeface="Calibri" charset="0"/>
                <a:cs typeface="Calibri" charset="0"/>
              </a:rPr>
              <a:t>More than four children die every day as a result of child abuse.</a:t>
            </a:r>
          </a:p>
          <a:p>
            <a:pPr>
              <a:buFont typeface="Arial" panose="020B0604020202020204" pitchFamily="34" charset="0"/>
              <a:buChar char="•"/>
              <a:defRPr/>
            </a:pPr>
            <a:r>
              <a:rPr lang="en-US" altLang="en-US" sz="2800" dirty="0">
                <a:latin typeface="Calibri" charset="0"/>
                <a:ea typeface="Calibri" charset="0"/>
                <a:cs typeface="Calibri" charset="0"/>
              </a:rPr>
              <a:t>Last year 1,580 children died from abuse and neglect in the U.S.</a:t>
            </a:r>
            <a:endParaRPr lang="en-GB" altLang="en-US" sz="2800" dirty="0">
              <a:latin typeface="Calibri" charset="0"/>
              <a:ea typeface="Calibri" charset="0"/>
              <a:cs typeface="Calibri" charset="0"/>
            </a:endParaRPr>
          </a:p>
        </p:txBody>
      </p:sp>
      <p:sp>
        <p:nvSpPr>
          <p:cNvPr id="23558" name="Rectangle 1"/>
          <p:cNvSpPr>
            <a:spLocks noChangeArrowheads="1"/>
          </p:cNvSpPr>
          <p:nvPr/>
        </p:nvSpPr>
        <p:spPr bwMode="auto">
          <a:xfrm>
            <a:off x="466528" y="6030913"/>
            <a:ext cx="83164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DBB7A5"/>
              </a:buClr>
              <a:buFont typeface="Wingdings" charset="2"/>
              <a:buChar char="Ø"/>
              <a:defRPr sz="3200">
                <a:solidFill>
                  <a:schemeClr val="tx1"/>
                </a:solidFill>
                <a:latin typeface="Arial" charset="0"/>
                <a:ea typeface="ＭＳ Ｐゴシック" charset="-128"/>
              </a:defRPr>
            </a:lvl1pPr>
            <a:lvl2pPr marL="742950" indent="-285750">
              <a:spcBef>
                <a:spcPct val="20000"/>
              </a:spcBef>
              <a:buClr>
                <a:srgbClr val="DBB7A5"/>
              </a:buClr>
              <a:buFont typeface="Wingdings" charset="2"/>
              <a:buChar char="Ø"/>
              <a:defRPr sz="2800">
                <a:solidFill>
                  <a:schemeClr val="tx1"/>
                </a:solidFill>
                <a:latin typeface="Arial" charset="0"/>
                <a:ea typeface="ＭＳ Ｐゴシック" charset="-128"/>
              </a:defRPr>
            </a:lvl2pPr>
            <a:lvl3pPr marL="1143000" indent="-228600">
              <a:spcBef>
                <a:spcPct val="20000"/>
              </a:spcBef>
              <a:buClr>
                <a:srgbClr val="DBB7A5"/>
              </a:buClr>
              <a:buFont typeface="Wingdings" charset="2"/>
              <a:buChar char="Ø"/>
              <a:defRPr sz="2400">
                <a:solidFill>
                  <a:schemeClr val="tx1"/>
                </a:solidFill>
                <a:latin typeface="Arial" charset="0"/>
                <a:ea typeface="ＭＳ Ｐゴシック" charset="-128"/>
              </a:defRPr>
            </a:lvl3pPr>
            <a:lvl4pPr marL="1600200" indent="-228600">
              <a:spcBef>
                <a:spcPct val="20000"/>
              </a:spcBef>
              <a:buClr>
                <a:srgbClr val="DBB7A5"/>
              </a:buClr>
              <a:buFont typeface="Wingdings" charset="2"/>
              <a:buChar char="Ø"/>
              <a:defRPr sz="2000">
                <a:solidFill>
                  <a:schemeClr val="tx1"/>
                </a:solidFill>
                <a:latin typeface="Arial" charset="0"/>
                <a:ea typeface="ＭＳ Ｐゴシック" charset="-128"/>
              </a:defRPr>
            </a:lvl4pPr>
            <a:lvl5pPr marL="2057400" indent="-228600">
              <a:spcBef>
                <a:spcPct val="20000"/>
              </a:spcBef>
              <a:buClr>
                <a:srgbClr val="DBB7A5"/>
              </a:buClr>
              <a:buFont typeface="Wingdings" charset="2"/>
              <a:buChar char="Ø"/>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9pPr>
          </a:lstStyle>
          <a:p>
            <a:pPr>
              <a:spcBef>
                <a:spcPct val="0"/>
              </a:spcBef>
              <a:buClrTx/>
              <a:buFontTx/>
              <a:buNone/>
            </a:pPr>
            <a:r>
              <a:rPr lang="en-US" altLang="en-US" sz="1600" dirty="0">
                <a:solidFill>
                  <a:srgbClr val="484848"/>
                </a:solidFill>
                <a:latin typeface="Calibri" charset="0"/>
              </a:rPr>
              <a:t>U.S. Dept. of Health &amp; Human Services, Administration for Children and Families, Administration on Children Youth and Families, Children’s Bureau, </a:t>
            </a:r>
            <a:r>
              <a:rPr lang="en-US" altLang="en-US" sz="1600" dirty="0" err="1">
                <a:solidFill>
                  <a:srgbClr val="484848"/>
                </a:solidFill>
                <a:latin typeface="Calibri" charset="0"/>
              </a:rPr>
              <a:t>Childhelp</a:t>
            </a:r>
            <a:r>
              <a:rPr lang="en-US" altLang="en-US" sz="1600" dirty="0">
                <a:solidFill>
                  <a:srgbClr val="484848"/>
                </a:solidFill>
                <a:latin typeface="Calibri" charset="0"/>
              </a:rPr>
              <a:t> USA, Centers for Disease Control, </a:t>
            </a:r>
            <a:endParaRPr lang="en-US" altLang="en-US" sz="1600" dirty="0">
              <a:latin typeface="Calibri"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dissolve">
                                      <p:cBhvr>
                                        <p:cTn id="22" dur="500"/>
                                        <p:tgtEl>
                                          <p:spTgt spid="133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539552" y="528464"/>
            <a:ext cx="8431088" cy="1676400"/>
          </a:xfrm>
        </p:spPr>
        <p:txBody>
          <a:bodyPr/>
          <a:lstStyle/>
          <a:p>
            <a:pPr algn="r" eaLnBrk="1" hangingPunct="1">
              <a:defRPr/>
            </a:pPr>
            <a:r>
              <a:rPr lang="en-GB" altLang="en-US" sz="4000" dirty="0" smtClean="0">
                <a:effectLst/>
                <a:latin typeface="Avenir Book" charset="0"/>
                <a:ea typeface="Avenir Book" charset="0"/>
                <a:cs typeface="Avenir Book" charset="0"/>
              </a:rPr>
              <a:t>MALAWI STATISTICS 2015</a:t>
            </a:r>
            <a:endParaRPr lang="en-GB" altLang="en-US" sz="40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611560" y="2348880"/>
            <a:ext cx="8352928" cy="3955504"/>
          </a:xfrm>
        </p:spPr>
        <p:txBody>
          <a:bodyPr/>
          <a:lstStyle/>
          <a:p>
            <a:pPr eaLnBrk="1" hangingPunct="1">
              <a:buFont typeface="Arial" panose="020B0604020202020204" pitchFamily="34" charset="0"/>
              <a:buChar char="•"/>
              <a:defRPr/>
            </a:pPr>
            <a:r>
              <a:rPr lang="en-GB" sz="2800" dirty="0" smtClean="0">
                <a:latin typeface="Calibri" charset="0"/>
                <a:ea typeface="Calibri" charset="0"/>
                <a:cs typeface="Calibri" charset="0"/>
              </a:rPr>
              <a:t>2 out of 3 Malawians </a:t>
            </a:r>
            <a:br>
              <a:rPr lang="en-GB" sz="2800" dirty="0" smtClean="0">
                <a:latin typeface="Calibri" charset="0"/>
                <a:ea typeface="Calibri" charset="0"/>
                <a:cs typeface="Calibri" charset="0"/>
              </a:rPr>
            </a:br>
            <a:r>
              <a:rPr lang="en-GB" sz="2800" dirty="0" smtClean="0">
                <a:latin typeface="Calibri" charset="0"/>
                <a:ea typeface="Calibri" charset="0"/>
                <a:cs typeface="Calibri" charset="0"/>
              </a:rPr>
              <a:t>experience violence in </a:t>
            </a:r>
            <a:br>
              <a:rPr lang="en-GB" sz="2800" dirty="0" smtClean="0">
                <a:latin typeface="Calibri" charset="0"/>
                <a:ea typeface="Calibri" charset="0"/>
                <a:cs typeface="Calibri" charset="0"/>
              </a:rPr>
            </a:br>
            <a:r>
              <a:rPr lang="en-GB" sz="2800" dirty="0" smtClean="0">
                <a:latin typeface="Calibri" charset="0"/>
                <a:ea typeface="Calibri" charset="0"/>
                <a:cs typeface="Calibri" charset="0"/>
              </a:rPr>
              <a:t>childhood.</a:t>
            </a:r>
          </a:p>
          <a:p>
            <a:pPr eaLnBrk="1" hangingPunct="1">
              <a:buFont typeface="Arial" panose="020B0604020202020204" pitchFamily="34" charset="0"/>
              <a:buChar char="•"/>
              <a:defRPr/>
            </a:pPr>
            <a:r>
              <a:rPr lang="en-US" sz="2800" dirty="0">
                <a:latin typeface="Calibri" charset="0"/>
                <a:ea typeface="Calibri" charset="0"/>
                <a:cs typeface="Calibri" charset="0"/>
              </a:rPr>
              <a:t>1 in every 5 girls were </a:t>
            </a:r>
            <a:r>
              <a:rPr lang="en-US" sz="2800" dirty="0" smtClean="0">
                <a:latin typeface="Calibri" charset="0"/>
                <a:ea typeface="Calibri" charset="0"/>
                <a:cs typeface="Calibri" charset="0"/>
              </a:rPr>
              <a:t/>
            </a:r>
            <a:br>
              <a:rPr lang="en-US" sz="2800" dirty="0" smtClean="0">
                <a:latin typeface="Calibri" charset="0"/>
                <a:ea typeface="Calibri" charset="0"/>
                <a:cs typeface="Calibri" charset="0"/>
              </a:rPr>
            </a:br>
            <a:r>
              <a:rPr lang="en-US" sz="2800" dirty="0" smtClean="0">
                <a:latin typeface="Calibri" charset="0"/>
                <a:ea typeface="Calibri" charset="0"/>
                <a:cs typeface="Calibri" charset="0"/>
              </a:rPr>
              <a:t>sexually </a:t>
            </a:r>
            <a:r>
              <a:rPr lang="en-US" sz="2800" dirty="0">
                <a:latin typeface="Calibri" charset="0"/>
                <a:ea typeface="Calibri" charset="0"/>
                <a:cs typeface="Calibri" charset="0"/>
              </a:rPr>
              <a:t>abused before </a:t>
            </a:r>
            <a:r>
              <a:rPr lang="en-US" sz="2800" dirty="0" smtClean="0">
                <a:latin typeface="Calibri" charset="0"/>
                <a:ea typeface="Calibri" charset="0"/>
                <a:cs typeface="Calibri" charset="0"/>
              </a:rPr>
              <a:t/>
            </a:r>
            <a:br>
              <a:rPr lang="en-US" sz="2800" dirty="0" smtClean="0">
                <a:latin typeface="Calibri" charset="0"/>
                <a:ea typeface="Calibri" charset="0"/>
                <a:cs typeface="Calibri" charset="0"/>
              </a:rPr>
            </a:br>
            <a:r>
              <a:rPr lang="en-US" sz="2800" dirty="0" smtClean="0">
                <a:latin typeface="Calibri" charset="0"/>
                <a:ea typeface="Calibri" charset="0"/>
                <a:cs typeface="Calibri" charset="0"/>
              </a:rPr>
              <a:t>age 18.</a:t>
            </a:r>
          </a:p>
          <a:p>
            <a:pPr eaLnBrk="1" hangingPunct="1">
              <a:buFont typeface="Arial" panose="020B0604020202020204" pitchFamily="34" charset="0"/>
              <a:buChar char="•"/>
              <a:defRPr/>
            </a:pPr>
            <a:r>
              <a:rPr lang="en-US" sz="2800" dirty="0">
                <a:latin typeface="Calibri" charset="0"/>
                <a:ea typeface="Calibri" charset="0"/>
                <a:cs typeface="Calibri" charset="0"/>
              </a:rPr>
              <a:t>N</a:t>
            </a:r>
            <a:r>
              <a:rPr lang="en-US" sz="2800" dirty="0" smtClean="0">
                <a:latin typeface="Calibri" charset="0"/>
                <a:ea typeface="Calibri" charset="0"/>
                <a:cs typeface="Calibri" charset="0"/>
              </a:rPr>
              <a:t>early </a:t>
            </a:r>
            <a:r>
              <a:rPr lang="en-US" sz="2800" dirty="0">
                <a:latin typeface="Calibri" charset="0"/>
                <a:ea typeface="Calibri" charset="0"/>
                <a:cs typeface="Calibri" charset="0"/>
              </a:rPr>
              <a:t>2 out of every 3 boys suffered physical violence before the age of 18.</a:t>
            </a:r>
            <a:endParaRPr lang="en-GB" sz="2800" dirty="0" smtClean="0">
              <a:latin typeface="Calibri" charset="0"/>
              <a:ea typeface="Calibri" charset="0"/>
              <a:cs typeface="Calibri" charset="0"/>
            </a:endParaRPr>
          </a:p>
        </p:txBody>
      </p:sp>
      <p:pic>
        <p:nvPicPr>
          <p:cNvPr id="3" name="Imagem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96136" y="2348880"/>
            <a:ext cx="2808312" cy="2571361"/>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36104" y="773832"/>
            <a:ext cx="7772400" cy="1143000"/>
          </a:xfrm>
        </p:spPr>
        <p:txBody>
          <a:bodyPr/>
          <a:lstStyle/>
          <a:p>
            <a:pPr algn="r" eaLnBrk="1" hangingPunct="1">
              <a:defRPr/>
            </a:pPr>
            <a:r>
              <a:rPr lang="en-GB" altLang="en-US" sz="3600" dirty="0" smtClean="0">
                <a:effectLst/>
                <a:latin typeface="Avenir Book" charset="0"/>
                <a:ea typeface="Avenir Book" charset="0"/>
                <a:cs typeface="Avenir Book" charset="0"/>
              </a:rPr>
              <a:t>DREAM A LITTLE . . .</a:t>
            </a:r>
            <a:endParaRPr lang="en-GB" altLang="en-US" sz="3600" dirty="0">
              <a:effectLst/>
              <a:latin typeface="Avenir Book" charset="0"/>
              <a:ea typeface="Avenir Book" charset="0"/>
              <a:cs typeface="Avenir Book" charset="0"/>
            </a:endParaRPr>
          </a:p>
        </p:txBody>
      </p:sp>
      <p:sp>
        <p:nvSpPr>
          <p:cNvPr id="4099" name="Rectangle 3"/>
          <p:cNvSpPr>
            <a:spLocks noGrp="1" noChangeArrowheads="1"/>
          </p:cNvSpPr>
          <p:nvPr>
            <p:ph type="body" idx="1"/>
          </p:nvPr>
        </p:nvSpPr>
        <p:spPr>
          <a:xfrm>
            <a:off x="467544" y="2492896"/>
            <a:ext cx="4104456" cy="3934197"/>
          </a:xfrm>
        </p:spPr>
        <p:txBody>
          <a:bodyPr/>
          <a:lstStyle/>
          <a:p>
            <a:pPr eaLnBrk="1" hangingPunct="1">
              <a:buSzPct val="130000"/>
              <a:buFont typeface="Arial" panose="020B0604020202020204" pitchFamily="34" charset="0"/>
              <a:buChar char="•"/>
              <a:defRPr/>
            </a:pPr>
            <a:r>
              <a:rPr lang="en-GB" sz="2800" dirty="0" smtClean="0">
                <a:latin typeface="Calibri" charset="0"/>
                <a:ea typeface="Calibri" charset="0"/>
                <a:cs typeface="Calibri" charset="0"/>
              </a:rPr>
              <a:t>Think about one or two children you know well.</a:t>
            </a:r>
          </a:p>
          <a:p>
            <a:pPr eaLnBrk="1" hangingPunct="1">
              <a:buSzPct val="130000"/>
              <a:buFont typeface="Arial" panose="020B0604020202020204" pitchFamily="34" charset="0"/>
              <a:buChar char="•"/>
              <a:defRPr/>
            </a:pPr>
            <a:r>
              <a:rPr lang="en-GB" sz="2800" dirty="0" smtClean="0">
                <a:latin typeface="Calibri" charset="0"/>
                <a:ea typeface="Calibri" charset="0"/>
                <a:cs typeface="Calibri" charset="0"/>
              </a:rPr>
              <a:t>What are some of the hopes, dreams and goals you have for their future?</a:t>
            </a:r>
          </a:p>
        </p:txBody>
      </p:sp>
      <p:pic>
        <p:nvPicPr>
          <p:cNvPr id="2" name="Imagem 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716016" y="1814282"/>
            <a:ext cx="4427984" cy="5071102"/>
          </a:xfrm>
          <a:prstGeom prst="rect">
            <a:avLst/>
          </a:prstGeom>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up)">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up)">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43608" y="845840"/>
            <a:ext cx="7772400" cy="1143000"/>
          </a:xfrm>
        </p:spPr>
        <p:txBody>
          <a:bodyPr/>
          <a:lstStyle/>
          <a:p>
            <a:pPr algn="r" eaLnBrk="1" hangingPunct="1">
              <a:defRPr/>
            </a:pPr>
            <a:r>
              <a:rPr lang="en-GB" altLang="en-US" sz="4000" dirty="0" smtClean="0">
                <a:effectLst/>
                <a:latin typeface="Avenir Book" charset="0"/>
                <a:ea typeface="Avenir Book" charset="0"/>
                <a:cs typeface="Avenir Book" charset="0"/>
              </a:rPr>
              <a:t>CONSIDER THIS . . .</a:t>
            </a:r>
            <a:endParaRPr lang="en-GB" altLang="en-US" sz="4000" dirty="0">
              <a:effectLst/>
              <a:latin typeface="Avenir Book" charset="0"/>
              <a:ea typeface="Avenir Book" charset="0"/>
              <a:cs typeface="Avenir Book" charset="0"/>
            </a:endParaRPr>
          </a:p>
        </p:txBody>
      </p:sp>
      <p:sp>
        <p:nvSpPr>
          <p:cNvPr id="7171" name="Rectangle 3"/>
          <p:cNvSpPr>
            <a:spLocks noGrp="1" noChangeArrowheads="1"/>
          </p:cNvSpPr>
          <p:nvPr>
            <p:ph type="body" idx="1"/>
          </p:nvPr>
        </p:nvSpPr>
        <p:spPr>
          <a:xfrm>
            <a:off x="204788" y="1974379"/>
            <a:ext cx="8611220" cy="4883621"/>
          </a:xfrm>
        </p:spPr>
        <p:txBody>
          <a:bodyPr/>
          <a:lstStyle/>
          <a:p>
            <a:pPr eaLnBrk="1" hangingPunct="1">
              <a:lnSpc>
                <a:spcPct val="90000"/>
              </a:lnSpc>
              <a:buFont typeface="Arial" panose="020B0604020202020204" pitchFamily="34" charset="0"/>
              <a:buChar char="•"/>
              <a:defRPr/>
            </a:pPr>
            <a:r>
              <a:rPr lang="en-GB" sz="2800" dirty="0" smtClean="0">
                <a:latin typeface="Calibri" charset="0"/>
                <a:ea typeface="Calibri" charset="0"/>
                <a:cs typeface="Calibri" charset="0"/>
              </a:rPr>
              <a:t>How would your hopes, dreams and goals for these children be affected if they experienced abuse and violence?</a:t>
            </a:r>
          </a:p>
          <a:p>
            <a:pPr eaLnBrk="1" hangingPunct="1">
              <a:lnSpc>
                <a:spcPct val="90000"/>
              </a:lnSpc>
              <a:buFont typeface="Arial" panose="020B0604020202020204" pitchFamily="34" charset="0"/>
              <a:buChar char="•"/>
              <a:defRPr/>
            </a:pPr>
            <a:endParaRPr lang="en-GB" sz="1400" dirty="0" smtClean="0">
              <a:latin typeface="Calibri" charset="0"/>
              <a:ea typeface="Calibri" charset="0"/>
              <a:cs typeface="Calibri" charset="0"/>
            </a:endParaRPr>
          </a:p>
          <a:p>
            <a:pPr eaLnBrk="1" hangingPunct="1">
              <a:lnSpc>
                <a:spcPct val="90000"/>
              </a:lnSpc>
              <a:buFont typeface="Arial" panose="020B0604020202020204" pitchFamily="34" charset="0"/>
              <a:buChar char="•"/>
              <a:defRPr/>
            </a:pPr>
            <a:r>
              <a:rPr lang="en-GB" sz="2800" dirty="0" smtClean="0">
                <a:latin typeface="Calibri" charset="0"/>
                <a:ea typeface="Calibri" charset="0"/>
                <a:cs typeface="Calibri" charset="0"/>
              </a:rPr>
              <a:t>How would the family be affected?</a:t>
            </a:r>
          </a:p>
          <a:p>
            <a:pPr eaLnBrk="1" hangingPunct="1">
              <a:lnSpc>
                <a:spcPct val="90000"/>
              </a:lnSpc>
              <a:buFont typeface="Arial" panose="020B0604020202020204" pitchFamily="34" charset="0"/>
              <a:buChar char="•"/>
              <a:defRPr/>
            </a:pPr>
            <a:endParaRPr lang="en-GB" sz="1400" dirty="0" smtClean="0">
              <a:latin typeface="Calibri" charset="0"/>
              <a:ea typeface="Calibri" charset="0"/>
              <a:cs typeface="Calibri" charset="0"/>
            </a:endParaRPr>
          </a:p>
          <a:p>
            <a:pPr eaLnBrk="1" hangingPunct="1">
              <a:lnSpc>
                <a:spcPct val="90000"/>
              </a:lnSpc>
              <a:buFont typeface="Arial" panose="020B0604020202020204" pitchFamily="34" charset="0"/>
              <a:buChar char="•"/>
              <a:defRPr/>
            </a:pPr>
            <a:r>
              <a:rPr lang="en-GB" sz="2800" dirty="0" smtClean="0">
                <a:latin typeface="Calibri" charset="0"/>
                <a:ea typeface="Calibri" charset="0"/>
                <a:cs typeface="Calibri" charset="0"/>
              </a:rPr>
              <a:t>How would the church be affected?</a:t>
            </a:r>
          </a:p>
          <a:p>
            <a:pPr lvl="1" eaLnBrk="1" hangingPunct="1">
              <a:lnSpc>
                <a:spcPct val="90000"/>
              </a:lnSpc>
              <a:buFont typeface="Wingdings" panose="05000000000000000000" pitchFamily="2" charset="2"/>
              <a:buChar char="v"/>
              <a:defRPr/>
            </a:pPr>
            <a:r>
              <a:rPr lang="en-GB" sz="2400" dirty="0" smtClean="0">
                <a:latin typeface="Calibri" charset="0"/>
                <a:ea typeface="Calibri" charset="0"/>
                <a:cs typeface="Calibri" charset="0"/>
              </a:rPr>
              <a:t> Other children and youth?</a:t>
            </a:r>
          </a:p>
          <a:p>
            <a:pPr lvl="1" eaLnBrk="1" hangingPunct="1">
              <a:lnSpc>
                <a:spcPct val="90000"/>
              </a:lnSpc>
              <a:spcBef>
                <a:spcPts val="0"/>
              </a:spcBef>
              <a:buFont typeface="Wingdings" panose="05000000000000000000" pitchFamily="2" charset="2"/>
              <a:buChar char="v"/>
              <a:defRPr/>
            </a:pPr>
            <a:r>
              <a:rPr lang="en-GB" sz="2400" dirty="0" smtClean="0">
                <a:latin typeface="Calibri" charset="0"/>
                <a:ea typeface="Calibri" charset="0"/>
                <a:cs typeface="Calibri" charset="0"/>
              </a:rPr>
              <a:t> Adults and church leadership?</a:t>
            </a:r>
          </a:p>
          <a:p>
            <a:pPr lvl="1" eaLnBrk="1" hangingPunct="1">
              <a:lnSpc>
                <a:spcPct val="90000"/>
              </a:lnSpc>
              <a:spcBef>
                <a:spcPts val="0"/>
              </a:spcBef>
              <a:buFont typeface="Arial" panose="020B0604020202020204" pitchFamily="34" charset="0"/>
              <a:buChar char="•"/>
              <a:defRPr/>
            </a:pPr>
            <a:endParaRPr lang="en-GB" sz="2400" dirty="0" smtClean="0">
              <a:latin typeface="Calibri" charset="0"/>
              <a:ea typeface="Calibri" charset="0"/>
              <a:cs typeface="Calibri" charset="0"/>
            </a:endParaRPr>
          </a:p>
          <a:p>
            <a:pPr eaLnBrk="1" hangingPunct="1">
              <a:lnSpc>
                <a:spcPct val="90000"/>
              </a:lnSpc>
              <a:buFont typeface="Arial" panose="020B0604020202020204" pitchFamily="34" charset="0"/>
              <a:buChar char="•"/>
              <a:defRPr/>
            </a:pPr>
            <a:r>
              <a:rPr lang="en-GB" sz="2800" dirty="0" smtClean="0">
                <a:latin typeface="Calibri" charset="0"/>
                <a:ea typeface="Calibri" charset="0"/>
                <a:cs typeface="Calibri" charset="0"/>
              </a:rPr>
              <a:t>How would the community be affected?</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up)">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wipe(up)">
                                      <p:cBhvr>
                                        <p:cTn id="12" dur="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wipe(up)">
                                      <p:cBhvr>
                                        <p:cTn id="17" dur="500"/>
                                        <p:tgtEl>
                                          <p:spTgt spid="71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Effect transition="in" filter="wipe(up)">
                                      <p:cBhvr>
                                        <p:cTn id="22" dur="500"/>
                                        <p:tgtEl>
                                          <p:spTgt spid="717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Effect transition="in" filter="wipe(up)">
                                      <p:cBhvr>
                                        <p:cTn id="27" dur="500"/>
                                        <p:tgtEl>
                                          <p:spTgt spid="717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171">
                                            <p:txEl>
                                              <p:pRg st="8" end="8"/>
                                            </p:txEl>
                                          </p:spTgt>
                                        </p:tgtEl>
                                        <p:attrNameLst>
                                          <p:attrName>style.visibility</p:attrName>
                                        </p:attrNameLst>
                                      </p:cBhvr>
                                      <p:to>
                                        <p:strVal val="visible"/>
                                      </p:to>
                                    </p:set>
                                    <p:animEffect transition="in" filter="wipe(up)">
                                      <p:cBhvr>
                                        <p:cTn id="32" dur="5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936288" y="451123"/>
            <a:ext cx="8031163" cy="1609725"/>
          </a:xfrm>
        </p:spPr>
        <p:txBody>
          <a:bodyPr/>
          <a:lstStyle/>
          <a:p>
            <a:pPr algn="r" eaLnBrk="1" hangingPunct="1">
              <a:defRPr/>
            </a:pPr>
            <a:r>
              <a:rPr lang="en-GB" altLang="en-US" sz="3600" dirty="0" smtClean="0">
                <a:effectLst/>
                <a:latin typeface="Avenir Book" charset="0"/>
                <a:ea typeface="Avenir Book" charset="0"/>
                <a:cs typeface="Avenir Book" charset="0"/>
              </a:rPr>
              <a:t>DETRIMENTAL EFFECTS OF VIOLENCE ON CHILDREN</a:t>
            </a:r>
            <a:endParaRPr lang="en-GB" altLang="en-US" sz="3600" dirty="0">
              <a:solidFill>
                <a:srgbClr val="00F2EC"/>
              </a:solidFill>
              <a:effectLst/>
              <a:latin typeface="Avenir Book" charset="0"/>
              <a:ea typeface="Avenir Book" charset="0"/>
              <a:cs typeface="Avenir Book" charset="0"/>
            </a:endParaRPr>
          </a:p>
        </p:txBody>
      </p:sp>
      <p:sp>
        <p:nvSpPr>
          <p:cNvPr id="132099" name="Rectangle 3"/>
          <p:cNvSpPr>
            <a:spLocks noGrp="1" noChangeArrowheads="1"/>
          </p:cNvSpPr>
          <p:nvPr>
            <p:ph type="body" idx="1"/>
          </p:nvPr>
        </p:nvSpPr>
        <p:spPr>
          <a:xfrm>
            <a:off x="851953" y="2325836"/>
            <a:ext cx="7824503" cy="4127500"/>
          </a:xfrm>
        </p:spPr>
        <p:txBody>
          <a:bodyPr/>
          <a:lstStyle/>
          <a:p>
            <a:pPr eaLnBrk="1" hangingPunct="1">
              <a:lnSpc>
                <a:spcPct val="150000"/>
              </a:lnSpc>
              <a:buSzPct val="130000"/>
              <a:buFont typeface="Arial" panose="020B0604020202020204" pitchFamily="34" charset="0"/>
              <a:buChar char="•"/>
              <a:defRPr/>
            </a:pPr>
            <a:r>
              <a:rPr lang="en-GB" sz="2800" dirty="0" smtClean="0">
                <a:latin typeface="Calibri" charset="0"/>
                <a:ea typeface="Calibri" charset="0"/>
                <a:cs typeface="Calibri" charset="0"/>
              </a:rPr>
              <a:t>Suffer from mental illness.</a:t>
            </a:r>
          </a:p>
          <a:p>
            <a:pPr eaLnBrk="1" hangingPunct="1">
              <a:lnSpc>
                <a:spcPct val="150000"/>
              </a:lnSpc>
              <a:buSzPct val="130000"/>
              <a:buFont typeface="Arial" panose="020B0604020202020204" pitchFamily="34" charset="0"/>
              <a:buChar char="•"/>
              <a:defRPr/>
            </a:pPr>
            <a:r>
              <a:rPr lang="en-GB" sz="2800" dirty="0" smtClean="0">
                <a:latin typeface="Calibri" charset="0"/>
                <a:ea typeface="Calibri" charset="0"/>
                <a:cs typeface="Calibri" charset="0"/>
              </a:rPr>
              <a:t>Indulge in smoking and alcohol abuse.</a:t>
            </a:r>
          </a:p>
          <a:p>
            <a:pPr eaLnBrk="1" hangingPunct="1">
              <a:lnSpc>
                <a:spcPct val="150000"/>
              </a:lnSpc>
              <a:buSzPct val="130000"/>
              <a:buFont typeface="Arial" panose="020B0604020202020204" pitchFamily="34" charset="0"/>
              <a:buChar char="•"/>
              <a:defRPr/>
            </a:pPr>
            <a:r>
              <a:rPr lang="en-GB" sz="2800" dirty="0" smtClean="0">
                <a:latin typeface="Calibri" charset="0"/>
                <a:ea typeface="Calibri" charset="0"/>
                <a:cs typeface="Calibri" charset="0"/>
              </a:rPr>
              <a:t>Contract Sexually Transmitted Infections (STI)</a:t>
            </a:r>
          </a:p>
          <a:p>
            <a:pPr eaLnBrk="1" hangingPunct="1">
              <a:lnSpc>
                <a:spcPct val="150000"/>
              </a:lnSpc>
              <a:buSzPct val="130000"/>
              <a:buFont typeface="Arial" panose="020B0604020202020204" pitchFamily="34" charset="0"/>
              <a:buChar char="•"/>
              <a:defRPr/>
            </a:pPr>
            <a:r>
              <a:rPr lang="en-GB" sz="2800" dirty="0" smtClean="0">
                <a:latin typeface="Calibri" charset="0"/>
                <a:ea typeface="Calibri" charset="0"/>
                <a:cs typeface="Calibri" charset="0"/>
              </a:rPr>
              <a:t>Self-harming </a:t>
            </a:r>
            <a:r>
              <a:rPr lang="en-GB" sz="2800" dirty="0" err="1" smtClean="0">
                <a:latin typeface="Calibri" charset="0"/>
                <a:ea typeface="Calibri" charset="0"/>
                <a:cs typeface="Calibri" charset="0"/>
              </a:rPr>
              <a:t>behaviors</a:t>
            </a:r>
            <a:r>
              <a:rPr lang="en-GB" sz="2800" dirty="0" smtClean="0">
                <a:latin typeface="Calibri" charset="0"/>
                <a:ea typeface="Calibri" charset="0"/>
                <a:cs typeface="Calibri" charset="0"/>
              </a:rPr>
              <a:t>.</a:t>
            </a:r>
          </a:p>
        </p:txBody>
      </p:sp>
      <p:sp>
        <p:nvSpPr>
          <p:cNvPr id="132101" name="Rectangle 5"/>
          <p:cNvSpPr>
            <a:spLocks noChangeArrowheads="1"/>
          </p:cNvSpPr>
          <p:nvPr/>
        </p:nvSpPr>
        <p:spPr bwMode="auto">
          <a:xfrm>
            <a:off x="2590800" y="152400"/>
            <a:ext cx="6400800" cy="2362200"/>
          </a:xfrm>
          <a:prstGeom prst="rect">
            <a:avLst/>
          </a:prstGeom>
          <a:noFill/>
          <a:ln>
            <a:noFill/>
          </a:ln>
          <a:effectLst/>
          <a:extLst>
            <a:ext uri="{909E8E84-426E-40dd-AFC4-6F175D3DCCD1}"/>
            <a:ext uri="{91240B29-F687-4f45-9708-019B960494DF}"/>
            <a:ext uri="{AF507438-7753-43e0-B8FC-AC1667EBCBE1}"/>
          </a:extLst>
        </p:spPr>
        <p:txBody>
          <a:bodyPr anchor="ctr"/>
          <a:lstStyle/>
          <a:p>
            <a:pPr eaLnBrk="1" hangingPunct="1">
              <a:defRPr/>
            </a:pPr>
            <a:endParaRPr lang="en-US" sz="4400">
              <a:solidFill>
                <a:srgbClr val="00F2EC"/>
              </a:solidFill>
              <a:effectLst>
                <a:outerShdw blurRad="38100" dist="38100" dir="2700000" algn="tl">
                  <a:srgbClr val="000000"/>
                </a:outerShdw>
              </a:effectLst>
              <a:latin typeface="Comic Sans MS" charset="0"/>
              <a:ea typeface="ＭＳ Ｐゴシック"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dissolve">
                                      <p:cBhvr>
                                        <p:cTn id="7" dur="5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dissolve">
                                      <p:cBhvr>
                                        <p:cTn id="12" dur="5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dissolve">
                                      <p:cBhvr>
                                        <p:cTn id="17" dur="500"/>
                                        <p:tgtEl>
                                          <p:spTgt spid="132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099">
                                            <p:txEl>
                                              <p:pRg st="3" end="3"/>
                                            </p:txEl>
                                          </p:spTgt>
                                        </p:tgtEl>
                                        <p:attrNameLst>
                                          <p:attrName>style.visibility</p:attrName>
                                        </p:attrNameLst>
                                      </p:cBhvr>
                                      <p:to>
                                        <p:strVal val="visible"/>
                                      </p:to>
                                    </p:set>
                                    <p:animEffect transition="in" filter="dissolve">
                                      <p:cBhvr>
                                        <p:cTn id="22" dur="500"/>
                                        <p:tgtEl>
                                          <p:spTgt spid="132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5476</TotalTime>
  <Words>2735</Words>
  <Application>Microsoft Macintosh PowerPoint</Application>
  <PresentationFormat>On-screen Show (4:3)</PresentationFormat>
  <Paragraphs>341</Paragraphs>
  <Slides>35</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Avenir Book</vt:lpstr>
      <vt:lpstr>Avenir Next</vt:lpstr>
      <vt:lpstr>Calibri</vt:lpstr>
      <vt:lpstr>Comic Sans MS</vt:lpstr>
      <vt:lpstr>ＭＳ Ｐゴシック</vt:lpstr>
      <vt:lpstr>Times New Roman</vt:lpstr>
      <vt:lpstr>Wingdings</vt:lpstr>
      <vt:lpstr>Arial</vt:lpstr>
      <vt:lpstr>Default Design</vt:lpstr>
      <vt:lpstr>PowerPoint Presentation</vt:lpstr>
      <vt:lpstr>WHAT’S GOD INTENTION  FOR OUR HOMES?</vt:lpstr>
      <vt:lpstr>PowerPoint Presentation</vt:lpstr>
      <vt:lpstr>STATISTICS ON THE RISE</vt:lpstr>
      <vt:lpstr>2013 US NATIONAL ABUSE STATISTICS </vt:lpstr>
      <vt:lpstr>MALAWI STATISTICS 2015</vt:lpstr>
      <vt:lpstr>DREAM A LITTLE . . .</vt:lpstr>
      <vt:lpstr>CONSIDER THIS . . .</vt:lpstr>
      <vt:lpstr>DETRIMENTAL EFFECTS OF VIOLENCE ON CHILDREN</vt:lpstr>
      <vt:lpstr>WHAT IS EMOTIONAL ABUSE?</vt:lpstr>
      <vt:lpstr>WHAT DOES EMOTIONAL ABUSE INCLUDE?</vt:lpstr>
      <vt:lpstr>PowerPoint Presentation</vt:lpstr>
      <vt:lpstr>POSSIBLE SIGNS OF EMOTIONAL ABUSE</vt:lpstr>
      <vt:lpstr>POSSIBLE SIGNS OF NEGLECT</vt:lpstr>
      <vt:lpstr>WHY DOES IT HAPPEN?</vt:lpstr>
      <vt:lpstr>BIBLICAL PERSPECTIVE</vt:lpstr>
      <vt:lpstr>WHAT IS ANGER?</vt:lpstr>
      <vt:lpstr>APOSTLE PAUL URGED US</vt:lpstr>
      <vt:lpstr>PowerPoint Presentation</vt:lpstr>
      <vt:lpstr>EFFECTS OF EMOTIONAL  ABUSE WHEN WE ARE ANGRY</vt:lpstr>
      <vt:lpstr>ELLEN WHITE’S COUNSELS</vt:lpstr>
      <vt:lpstr>WHAT DOES THE BIBLE ADVOCATE?</vt:lpstr>
      <vt:lpstr>WHAT DOES THE BIBLE ADVOCATE?</vt:lpstr>
      <vt:lpstr>WHAT IS THE APPROPRIATE CHURCH RESPONSE?</vt:lpstr>
      <vt:lpstr>APPROPRIATE CHURCH RESPONSE</vt:lpstr>
      <vt:lpstr>PowerPoint Presentation</vt:lpstr>
      <vt:lpstr>MORE APPROPRIATE CHURCH RESPONSE</vt:lpstr>
      <vt:lpstr>ACT NOW IF YOU SUSPECT OR KNOW OF ABUSE</vt:lpstr>
      <vt:lpstr>HELP FOR EMOTIONALLY ABUSED VICTIMS</vt:lpstr>
      <vt:lpstr>ADVENTIST CHURCH 1996 STATEMENT</vt:lpstr>
      <vt:lpstr>SO WHAT IS OUR RESPONSE TODAY?</vt:lpstr>
      <vt:lpstr>JESUS’ RESPONSE IN JOHN 13:35</vt:lpstr>
      <vt:lpstr>PowerPoint Presentation</vt:lpstr>
      <vt:lpstr>PowerPoint Presentation</vt:lpstr>
      <vt:lpstr>PowerPoint Presentation</vt:lpstr>
    </vt:vector>
  </TitlesOfParts>
  <Company>TED</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Protects</dc:title>
  <dc:creator>TRANS-EUROPEAN DIVISION (AMW)</dc:creator>
  <cp:lastModifiedBy>Arrais, Raquel</cp:lastModifiedBy>
  <cp:revision>163</cp:revision>
  <dcterms:created xsi:type="dcterms:W3CDTF">2002-07-01T15:11:32Z</dcterms:created>
  <dcterms:modified xsi:type="dcterms:W3CDTF">2017-03-28T16:45:09Z</dcterms:modified>
</cp:coreProperties>
</file>